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1"/>
  </p:notesMasterIdLst>
  <p:handoutMasterIdLst>
    <p:handoutMasterId r:id="rId32"/>
  </p:handoutMasterIdLst>
  <p:sldIdLst>
    <p:sldId id="256" r:id="rId2"/>
    <p:sldId id="258" r:id="rId3"/>
    <p:sldId id="264" r:id="rId4"/>
    <p:sldId id="285" r:id="rId5"/>
    <p:sldId id="263" r:id="rId6"/>
    <p:sldId id="294" r:id="rId7"/>
    <p:sldId id="295" r:id="rId8"/>
    <p:sldId id="267" r:id="rId9"/>
    <p:sldId id="268" r:id="rId10"/>
    <p:sldId id="279" r:id="rId11"/>
    <p:sldId id="293" r:id="rId12"/>
    <p:sldId id="286" r:id="rId13"/>
    <p:sldId id="297" r:id="rId14"/>
    <p:sldId id="276" r:id="rId15"/>
    <p:sldId id="274" r:id="rId16"/>
    <p:sldId id="272" r:id="rId17"/>
    <p:sldId id="281" r:id="rId18"/>
    <p:sldId id="288" r:id="rId19"/>
    <p:sldId id="289" r:id="rId20"/>
    <p:sldId id="290" r:id="rId21"/>
    <p:sldId id="291" r:id="rId22"/>
    <p:sldId id="301" r:id="rId23"/>
    <p:sldId id="282" r:id="rId24"/>
    <p:sldId id="283" r:id="rId25"/>
    <p:sldId id="284" r:id="rId26"/>
    <p:sldId id="292" r:id="rId27"/>
    <p:sldId id="302" r:id="rId28"/>
    <p:sldId id="298" r:id="rId29"/>
    <p:sldId id="300" r:id="rId30"/>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thu kushwah" initials="pk" lastIdx="0" clrIdx="0">
    <p:extLst>
      <p:ext uri="{19B8F6BF-5375-455C-9EA6-DF929625EA0E}">
        <p15:presenceInfo xmlns:p15="http://schemas.microsoft.com/office/powerpoint/2012/main" userId="f800e0750a06b1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6" autoAdjust="0"/>
    <p:restoredTop sz="94706" autoAdjust="0"/>
  </p:normalViewPr>
  <p:slideViewPr>
    <p:cSldViewPr>
      <p:cViewPr varScale="1">
        <p:scale>
          <a:sx n="82" d="100"/>
          <a:sy n="82" d="100"/>
        </p:scale>
        <p:origin x="686" y="58"/>
      </p:cViewPr>
      <p:guideLst>
        <p:guide pos="3839"/>
        <p:guide orient="horz" pos="2160"/>
      </p:guideLst>
    </p:cSldViewPr>
  </p:slideViewPr>
  <p:notesTextViewPr>
    <p:cViewPr>
      <p:scale>
        <a:sx n="1" d="1"/>
        <a:sy n="1" d="1"/>
      </p:scale>
      <p:origin x="0" y="0"/>
    </p:cViewPr>
  </p:notesTextViewPr>
  <p:notesViewPr>
    <p:cSldViewPr>
      <p:cViewPr varScale="1">
        <p:scale>
          <a:sx n="67" d="100"/>
          <a:sy n="67" d="100"/>
        </p:scale>
        <p:origin x="274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963AE-DE54-44DF-9362-A171311E1A68}" type="doc">
      <dgm:prSet loTypeId="urn:microsoft.com/office/officeart/2005/8/layout/cycle6" loCatId="cycle" qsTypeId="urn:microsoft.com/office/officeart/2005/8/quickstyle/simple4" qsCatId="simple" csTypeId="urn:microsoft.com/office/officeart/2005/8/colors/accent1_2" csCatId="accent1"/>
      <dgm:spPr/>
      <dgm:t>
        <a:bodyPr/>
        <a:lstStyle/>
        <a:p>
          <a:endParaRPr lang="en-US"/>
        </a:p>
      </dgm:t>
    </dgm:pt>
    <dgm:pt modelId="{BFEA47E2-E82B-4210-8729-AE20A75A83D1}">
      <dgm:prSet/>
      <dgm:spPr/>
      <dgm:t>
        <a:bodyPr/>
        <a:lstStyle/>
        <a:p>
          <a:r>
            <a:rPr lang="en-US"/>
            <a:t>What is the trend in a number of traffic violations from 2012 to 2018? </a:t>
          </a:r>
        </a:p>
      </dgm:t>
    </dgm:pt>
    <dgm:pt modelId="{173024F6-2249-48D3-AADC-2CE17D35B3E3}" type="parTrans" cxnId="{FCCB3324-9819-476F-B54F-0E52AC57239F}">
      <dgm:prSet/>
      <dgm:spPr/>
      <dgm:t>
        <a:bodyPr/>
        <a:lstStyle/>
        <a:p>
          <a:endParaRPr lang="en-US"/>
        </a:p>
      </dgm:t>
    </dgm:pt>
    <dgm:pt modelId="{E4475EFB-2FD9-48DA-BCA6-D4C42AF09A34}" type="sibTrans" cxnId="{FCCB3324-9819-476F-B54F-0E52AC57239F}">
      <dgm:prSet/>
      <dgm:spPr/>
      <dgm:t>
        <a:bodyPr/>
        <a:lstStyle/>
        <a:p>
          <a:endParaRPr lang="en-US"/>
        </a:p>
      </dgm:t>
    </dgm:pt>
    <dgm:pt modelId="{152EB7F3-65B1-4B59-BF20-9011AA9A3FC3}">
      <dgm:prSet/>
      <dgm:spPr/>
      <dgm:t>
        <a:bodyPr/>
        <a:lstStyle/>
        <a:p>
          <a:r>
            <a:rPr lang="en-US"/>
            <a:t>What is the most common type of traffic violation?</a:t>
          </a:r>
        </a:p>
      </dgm:t>
    </dgm:pt>
    <dgm:pt modelId="{B62419F1-AA5C-4A1F-885A-50128ED85CEB}" type="parTrans" cxnId="{ED4280E2-5008-4A32-A251-F4AC7060DBAA}">
      <dgm:prSet/>
      <dgm:spPr/>
      <dgm:t>
        <a:bodyPr/>
        <a:lstStyle/>
        <a:p>
          <a:endParaRPr lang="en-US"/>
        </a:p>
      </dgm:t>
    </dgm:pt>
    <dgm:pt modelId="{73919B4F-EEBA-403D-BF7F-A63CD5AABABE}" type="sibTrans" cxnId="{ED4280E2-5008-4A32-A251-F4AC7060DBAA}">
      <dgm:prSet/>
      <dgm:spPr/>
      <dgm:t>
        <a:bodyPr/>
        <a:lstStyle/>
        <a:p>
          <a:endParaRPr lang="en-US"/>
        </a:p>
      </dgm:t>
    </dgm:pt>
    <dgm:pt modelId="{566A7231-200F-4D79-8ECB-B88B8CE44978}" type="pres">
      <dgm:prSet presAssocID="{889963AE-DE54-44DF-9362-A171311E1A68}" presName="cycle" presStyleCnt="0">
        <dgm:presLayoutVars>
          <dgm:dir/>
          <dgm:resizeHandles val="exact"/>
        </dgm:presLayoutVars>
      </dgm:prSet>
      <dgm:spPr/>
    </dgm:pt>
    <dgm:pt modelId="{266C6C37-6801-48B4-8D4F-31A32E54C541}" type="pres">
      <dgm:prSet presAssocID="{BFEA47E2-E82B-4210-8729-AE20A75A83D1}" presName="node" presStyleLbl="node1" presStyleIdx="0" presStyleCnt="2">
        <dgm:presLayoutVars>
          <dgm:bulletEnabled val="1"/>
        </dgm:presLayoutVars>
      </dgm:prSet>
      <dgm:spPr/>
    </dgm:pt>
    <dgm:pt modelId="{E0DF94F3-4F68-440D-9AE7-9F390AB3BBB3}" type="pres">
      <dgm:prSet presAssocID="{BFEA47E2-E82B-4210-8729-AE20A75A83D1}" presName="spNode" presStyleCnt="0"/>
      <dgm:spPr/>
    </dgm:pt>
    <dgm:pt modelId="{E0FD47A7-C8F4-476A-AF1A-269014A536EF}" type="pres">
      <dgm:prSet presAssocID="{E4475EFB-2FD9-48DA-BCA6-D4C42AF09A34}" presName="sibTrans" presStyleLbl="sibTrans1D1" presStyleIdx="0" presStyleCnt="2"/>
      <dgm:spPr/>
    </dgm:pt>
    <dgm:pt modelId="{3AEEF983-ECAD-4364-BE56-D8BACE100EEA}" type="pres">
      <dgm:prSet presAssocID="{152EB7F3-65B1-4B59-BF20-9011AA9A3FC3}" presName="node" presStyleLbl="node1" presStyleIdx="1" presStyleCnt="2">
        <dgm:presLayoutVars>
          <dgm:bulletEnabled val="1"/>
        </dgm:presLayoutVars>
      </dgm:prSet>
      <dgm:spPr/>
    </dgm:pt>
    <dgm:pt modelId="{03BDE2CA-86A1-4532-B51D-C64A0009372E}" type="pres">
      <dgm:prSet presAssocID="{152EB7F3-65B1-4B59-BF20-9011AA9A3FC3}" presName="spNode" presStyleCnt="0"/>
      <dgm:spPr/>
    </dgm:pt>
    <dgm:pt modelId="{2A5F7E0E-01DF-43D9-A731-555C48CEA71A}" type="pres">
      <dgm:prSet presAssocID="{73919B4F-EEBA-403D-BF7F-A63CD5AABABE}" presName="sibTrans" presStyleLbl="sibTrans1D1" presStyleIdx="1" presStyleCnt="2"/>
      <dgm:spPr/>
    </dgm:pt>
  </dgm:ptLst>
  <dgm:cxnLst>
    <dgm:cxn modelId="{FCCB3324-9819-476F-B54F-0E52AC57239F}" srcId="{889963AE-DE54-44DF-9362-A171311E1A68}" destId="{BFEA47E2-E82B-4210-8729-AE20A75A83D1}" srcOrd="0" destOrd="0" parTransId="{173024F6-2249-48D3-AADC-2CE17D35B3E3}" sibTransId="{E4475EFB-2FD9-48DA-BCA6-D4C42AF09A34}"/>
    <dgm:cxn modelId="{E146D16B-2F4D-4B59-A40B-885AB78EB822}" type="presOf" srcId="{73919B4F-EEBA-403D-BF7F-A63CD5AABABE}" destId="{2A5F7E0E-01DF-43D9-A731-555C48CEA71A}" srcOrd="0" destOrd="0" presId="urn:microsoft.com/office/officeart/2005/8/layout/cycle6"/>
    <dgm:cxn modelId="{7897BD97-6701-4720-B99D-AC908BB99B0D}" type="presOf" srcId="{889963AE-DE54-44DF-9362-A171311E1A68}" destId="{566A7231-200F-4D79-8ECB-B88B8CE44978}" srcOrd="0" destOrd="0" presId="urn:microsoft.com/office/officeart/2005/8/layout/cycle6"/>
    <dgm:cxn modelId="{0306BFC3-8A8D-492C-A4E1-9FC191578DAA}" type="presOf" srcId="{E4475EFB-2FD9-48DA-BCA6-D4C42AF09A34}" destId="{E0FD47A7-C8F4-476A-AF1A-269014A536EF}" srcOrd="0" destOrd="0" presId="urn:microsoft.com/office/officeart/2005/8/layout/cycle6"/>
    <dgm:cxn modelId="{ED4280E2-5008-4A32-A251-F4AC7060DBAA}" srcId="{889963AE-DE54-44DF-9362-A171311E1A68}" destId="{152EB7F3-65B1-4B59-BF20-9011AA9A3FC3}" srcOrd="1" destOrd="0" parTransId="{B62419F1-AA5C-4A1F-885A-50128ED85CEB}" sibTransId="{73919B4F-EEBA-403D-BF7F-A63CD5AABABE}"/>
    <dgm:cxn modelId="{CDDFB7E7-928C-480C-BCBC-44060B92FE95}" type="presOf" srcId="{BFEA47E2-E82B-4210-8729-AE20A75A83D1}" destId="{266C6C37-6801-48B4-8D4F-31A32E54C541}" srcOrd="0" destOrd="0" presId="urn:microsoft.com/office/officeart/2005/8/layout/cycle6"/>
    <dgm:cxn modelId="{0C8565EC-C18B-47FD-9E12-04DEA1E78E5B}" type="presOf" srcId="{152EB7F3-65B1-4B59-BF20-9011AA9A3FC3}" destId="{3AEEF983-ECAD-4364-BE56-D8BACE100EEA}" srcOrd="0" destOrd="0" presId="urn:microsoft.com/office/officeart/2005/8/layout/cycle6"/>
    <dgm:cxn modelId="{6BBFF0E8-0211-4E9E-8EC7-C549FA5AC8C0}" type="presParOf" srcId="{566A7231-200F-4D79-8ECB-B88B8CE44978}" destId="{266C6C37-6801-48B4-8D4F-31A32E54C541}" srcOrd="0" destOrd="0" presId="urn:microsoft.com/office/officeart/2005/8/layout/cycle6"/>
    <dgm:cxn modelId="{D226367E-68BD-4667-AC13-E919BB82C531}" type="presParOf" srcId="{566A7231-200F-4D79-8ECB-B88B8CE44978}" destId="{E0DF94F3-4F68-440D-9AE7-9F390AB3BBB3}" srcOrd="1" destOrd="0" presId="urn:microsoft.com/office/officeart/2005/8/layout/cycle6"/>
    <dgm:cxn modelId="{8290166E-3C68-4541-8A23-DBA1946F4827}" type="presParOf" srcId="{566A7231-200F-4D79-8ECB-B88B8CE44978}" destId="{E0FD47A7-C8F4-476A-AF1A-269014A536EF}" srcOrd="2" destOrd="0" presId="urn:microsoft.com/office/officeart/2005/8/layout/cycle6"/>
    <dgm:cxn modelId="{CD93DB2A-4485-4DE4-9682-8C4592053D22}" type="presParOf" srcId="{566A7231-200F-4D79-8ECB-B88B8CE44978}" destId="{3AEEF983-ECAD-4364-BE56-D8BACE100EEA}" srcOrd="3" destOrd="0" presId="urn:microsoft.com/office/officeart/2005/8/layout/cycle6"/>
    <dgm:cxn modelId="{A3D5AB33-DAF2-4F94-811A-FE46DED70CC9}" type="presParOf" srcId="{566A7231-200F-4D79-8ECB-B88B8CE44978}" destId="{03BDE2CA-86A1-4532-B51D-C64A0009372E}" srcOrd="4" destOrd="0" presId="urn:microsoft.com/office/officeart/2005/8/layout/cycle6"/>
    <dgm:cxn modelId="{5FC4BB16-3779-400D-AB6F-37A506FEE774}" type="presParOf" srcId="{566A7231-200F-4D79-8ECB-B88B8CE44978}" destId="{2A5F7E0E-01DF-43D9-A731-555C48CEA71A}" srcOrd="5"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C6C37-6801-48B4-8D4F-31A32E54C541}">
      <dsp:nvSpPr>
        <dsp:cNvPr id="0" name=""/>
        <dsp:cNvSpPr/>
      </dsp:nvSpPr>
      <dsp:spPr>
        <a:xfrm>
          <a:off x="746" y="1270977"/>
          <a:ext cx="3334116" cy="2167175"/>
        </a:xfrm>
        <a:prstGeom prst="round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What is the trend in a number of traffic violations from 2012 to 2018? </a:t>
          </a:r>
        </a:p>
      </dsp:txBody>
      <dsp:txXfrm>
        <a:off x="106539" y="1376770"/>
        <a:ext cx="3122530" cy="1955589"/>
      </dsp:txXfrm>
    </dsp:sp>
    <dsp:sp modelId="{E0FD47A7-C8F4-476A-AF1A-269014A536EF}">
      <dsp:nvSpPr>
        <dsp:cNvPr id="0" name=""/>
        <dsp:cNvSpPr/>
      </dsp:nvSpPr>
      <dsp:spPr>
        <a:xfrm>
          <a:off x="1667804" y="517098"/>
          <a:ext cx="3674934" cy="3674934"/>
        </a:xfrm>
        <a:custGeom>
          <a:avLst/>
          <a:gdLst/>
          <a:ahLst/>
          <a:cxnLst/>
          <a:rect l="0" t="0" r="0" b="0"/>
          <a:pathLst>
            <a:path>
              <a:moveTo>
                <a:pt x="371206" y="730052"/>
              </a:moveTo>
              <a:arcTo wR="1837467" hR="1837467" stAng="13023747" swAng="6352505"/>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EEF983-ECAD-4364-BE56-D8BACE100EEA}">
      <dsp:nvSpPr>
        <dsp:cNvPr id="0" name=""/>
        <dsp:cNvSpPr/>
      </dsp:nvSpPr>
      <dsp:spPr>
        <a:xfrm>
          <a:off x="3675681" y="1270977"/>
          <a:ext cx="3334116" cy="2167175"/>
        </a:xfrm>
        <a:prstGeom prst="round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What is the most common type of traffic violation?</a:t>
          </a:r>
        </a:p>
      </dsp:txBody>
      <dsp:txXfrm>
        <a:off x="3781474" y="1376770"/>
        <a:ext cx="3122530" cy="1955589"/>
      </dsp:txXfrm>
    </dsp:sp>
    <dsp:sp modelId="{2A5F7E0E-01DF-43D9-A731-555C48CEA71A}">
      <dsp:nvSpPr>
        <dsp:cNvPr id="0" name=""/>
        <dsp:cNvSpPr/>
      </dsp:nvSpPr>
      <dsp:spPr>
        <a:xfrm>
          <a:off x="1667804" y="517098"/>
          <a:ext cx="3674934" cy="3674934"/>
        </a:xfrm>
        <a:custGeom>
          <a:avLst/>
          <a:gdLst/>
          <a:ahLst/>
          <a:cxnLst/>
          <a:rect l="0" t="0" r="0" b="0"/>
          <a:pathLst>
            <a:path>
              <a:moveTo>
                <a:pt x="3303727" y="2944881"/>
              </a:moveTo>
              <a:arcTo wR="1837467" hR="1837467" stAng="2223747" swAng="6352505"/>
            </a:path>
          </a:pathLst>
        </a:custGeom>
        <a:noFill/>
        <a:ln w="12700" cap="rnd"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10/13/2018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10/13/2018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316e9d3bd_2_1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g4316e9d3bd_2_1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316e9d3bd_2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4316e9d3bd_2_1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418" y="3085765"/>
            <a:ext cx="11259933"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040" y="1020431"/>
            <a:ext cx="10990686" cy="1475013"/>
          </a:xfrm>
          <a:effectLst/>
        </p:spPr>
        <p:txBody>
          <a:bodyPr anchor="b">
            <a:normAutofit/>
          </a:bodyPr>
          <a:lstStyle>
            <a:lvl1pPr>
              <a:defRPr sz="35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043" y="2495446"/>
            <a:ext cx="10990683" cy="590321"/>
          </a:xfrm>
        </p:spPr>
        <p:txBody>
          <a:bodyPr anchor="t">
            <a:normAutofit/>
          </a:bodyPr>
          <a:lstStyle>
            <a:lvl1pPr marL="0" indent="0" algn="l">
              <a:buNone/>
              <a:defRPr sz="1600" cap="all">
                <a:solidFill>
                  <a:schemeClr val="accent2"/>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3970" y="5956138"/>
            <a:ext cx="2844059" cy="365125"/>
          </a:xfrm>
        </p:spPr>
        <p:txBody>
          <a:bodyPr/>
          <a:lstStyle>
            <a:lvl1pPr>
              <a:defRPr>
                <a:solidFill>
                  <a:schemeClr val="accent1">
                    <a:lumMod val="75000"/>
                    <a:lumOff val="25000"/>
                  </a:schemeClr>
                </a:solidFill>
              </a:defRPr>
            </a:lvl1pPr>
          </a:lstStyle>
          <a:p>
            <a:fld id="{48A87A34-81AB-432B-8DAE-1953F412C126}" type="datetimeFigureOut">
              <a:rPr lang="en-US" smtClean="0"/>
              <a:t>10/13/2018</a:t>
            </a:fld>
            <a:endParaRPr lang="en-US" dirty="0"/>
          </a:p>
        </p:txBody>
      </p:sp>
      <p:sp>
        <p:nvSpPr>
          <p:cNvPr id="5" name="Footer Placeholder 4"/>
          <p:cNvSpPr>
            <a:spLocks noGrp="1"/>
          </p:cNvSpPr>
          <p:nvPr>
            <p:ph type="ftr" sz="quarter" idx="11"/>
          </p:nvPr>
        </p:nvSpPr>
        <p:spPr>
          <a:xfrm>
            <a:off x="581040" y="5951812"/>
            <a:ext cx="6915409"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5551" y="5956138"/>
            <a:ext cx="1016175"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53173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pPr/>
              <a:t>10/13/2018</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419813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6900" y="599725"/>
            <a:ext cx="2906060"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6899" y="675727"/>
            <a:ext cx="2003642"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722" y="675727"/>
            <a:ext cx="7894223"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1331" y="5956138"/>
            <a:ext cx="1327795" cy="365125"/>
          </a:xfrm>
        </p:spPr>
        <p:txBody>
          <a:bodyPr/>
          <a:lstStyle>
            <a:lvl1pPr>
              <a:defRPr>
                <a:solidFill>
                  <a:schemeClr val="accent1">
                    <a:lumMod val="75000"/>
                    <a:lumOff val="25000"/>
                  </a:schemeClr>
                </a:solidFill>
              </a:defRPr>
            </a:lvl1pPr>
          </a:lstStyle>
          <a:p>
            <a:fld id="{EDF33987-6305-4E2A-BF18-EF013ECE927B}" type="datetimeFigureOut">
              <a:rPr lang="en-US" smtClean="0"/>
              <a:pPr/>
              <a:t>10/13/2018</a:t>
            </a:fld>
            <a:endParaRPr lang="en-US"/>
          </a:p>
        </p:txBody>
      </p:sp>
      <p:sp>
        <p:nvSpPr>
          <p:cNvPr id="5" name="Footer Placeholder 4"/>
          <p:cNvSpPr>
            <a:spLocks noGrp="1"/>
          </p:cNvSpPr>
          <p:nvPr>
            <p:ph type="ftr" sz="quarter" idx="11"/>
          </p:nvPr>
        </p:nvSpPr>
        <p:spPr>
          <a:xfrm>
            <a:off x="774722" y="5951812"/>
            <a:ext cx="7894223" cy="365125"/>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0443895" y="5956138"/>
            <a:ext cx="1163892" cy="365125"/>
          </a:xfrm>
        </p:spPr>
        <p:txBody>
          <a:bodyPr/>
          <a:lstStyle>
            <a:lvl1pPr>
              <a:defRPr>
                <a:solidFill>
                  <a:schemeClr val="accent1">
                    <a:lumMod val="75000"/>
                    <a:lumOff val="25000"/>
                  </a:schemeClr>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663255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02156"/>
            <a:ext cx="11026744"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041" y="2180497"/>
            <a:ext cx="11026743"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F33987-6305-4E2A-BF18-EF013ECE927B}" type="datetimeFigureOut">
              <a:rPr lang="en-US" smtClean="0"/>
              <a:pPr/>
              <a:t>10/13/2018</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a:xfrm>
            <a:off x="10555550" y="5956138"/>
            <a:ext cx="1052234" cy="365125"/>
          </a:xfrm>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125199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700" y="5141975"/>
            <a:ext cx="1128792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2" y="3043911"/>
            <a:ext cx="11026743" cy="1497507"/>
          </a:xfrm>
        </p:spPr>
        <p:txBody>
          <a:bodyPr anchor="b">
            <a:normAutofit/>
          </a:bodyPr>
          <a:lstStyle>
            <a:lvl1pPr algn="l">
              <a:defRPr sz="3599"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041" y="4541417"/>
            <a:ext cx="11026743" cy="600556"/>
          </a:xfrm>
        </p:spPr>
        <p:txBody>
          <a:bodyPr anchor="t">
            <a:normAutofit/>
          </a:bodyPr>
          <a:lstStyle>
            <a:lvl1pPr marL="0" indent="0" algn="l">
              <a:buNone/>
              <a:defRPr sz="1799" cap="all">
                <a:solidFill>
                  <a:schemeClr val="accent2"/>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EDF33987-6305-4E2A-BF18-EF013ECE927B}" type="datetimeFigureOut">
              <a:rPr lang="en-US" smtClean="0"/>
              <a:t>10/13/2018</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F36C87F6-986D-49E6-AF40-1B3A1EE8064D}" type="slidenum">
              <a:rPr lang="en-US" smtClean="0"/>
              <a:t>‹#›</a:t>
            </a:fld>
            <a:endParaRPr lang="en-US"/>
          </a:p>
        </p:txBody>
      </p:sp>
    </p:spTree>
    <p:extLst>
      <p:ext uri="{BB962C8B-B14F-4D97-AF65-F5344CB8AC3E}">
        <p14:creationId xmlns:p14="http://schemas.microsoft.com/office/powerpoint/2010/main" val="26350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042" y="2228004"/>
            <a:ext cx="5420978"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6805" y="2228004"/>
            <a:ext cx="542098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F33987-6305-4E2A-BF18-EF013ECE927B}" type="datetimeFigureOut">
              <a:rPr lang="en-US" smtClean="0"/>
              <a:pPr/>
              <a:t>10/13/2018</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1521877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866"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041" y="729658"/>
            <a:ext cx="11026744"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6989" y="2250893"/>
            <a:ext cx="5085750" cy="536005"/>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581042" y="2926053"/>
            <a:ext cx="5391696"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2037" y="2250893"/>
            <a:ext cx="5085748" cy="553373"/>
          </a:xfrm>
        </p:spPr>
        <p:txBody>
          <a:bodyPr anchor="b">
            <a:noAutofit/>
          </a:bodyPr>
          <a:lstStyle>
            <a:lvl1pPr marL="0" indent="0">
              <a:buNone/>
              <a:defRPr sz="2199" b="0">
                <a:solidFill>
                  <a:schemeClr val="accent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216090" y="2926053"/>
            <a:ext cx="5391696"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F33987-6305-4E2A-BF18-EF013ECE927B}" type="datetimeFigureOut">
              <a:rPr lang="en-US" smtClean="0"/>
              <a:pPr/>
              <a:t>10/13/2018</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F36C87F6-986D-49E6-AF40-1B3A1EE8064D}" type="slidenum">
              <a:rPr lang="en-US" smtClean="0"/>
              <a:pPr/>
              <a:t>‹#›</a:t>
            </a:fld>
            <a:endParaRPr lang="en-US"/>
          </a:p>
        </p:txBody>
      </p:sp>
    </p:spTree>
    <p:extLst>
      <p:ext uri="{BB962C8B-B14F-4D97-AF65-F5344CB8AC3E}">
        <p14:creationId xmlns:p14="http://schemas.microsoft.com/office/powerpoint/2010/main" val="151129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568" y="606555"/>
            <a:ext cx="1129709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744" y="729658"/>
            <a:ext cx="11026744"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F33987-6305-4E2A-BF18-EF013ECE927B}" type="datetimeFigureOut">
              <a:rPr lang="en-US" smtClean="0"/>
              <a:t>10/13/2018</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6949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F33987-6305-4E2A-BF18-EF013ECE927B}" type="datetimeFigureOut">
              <a:rPr lang="en-US" smtClean="0"/>
              <a:t>10/13/2018</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43003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700" y="5141973"/>
            <a:ext cx="11295258"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041" y="5262296"/>
            <a:ext cx="4908166" cy="689514"/>
          </a:xfrm>
        </p:spPr>
        <p:txBody>
          <a:bodyPr anchor="ctr"/>
          <a:lstStyle>
            <a:lvl1pPr algn="l">
              <a:defRPr sz="1999"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699" y="601200"/>
            <a:ext cx="11289899" cy="4204800"/>
          </a:xfrm>
        </p:spPr>
        <p:txBody>
          <a:bodyPr anchor="ctr">
            <a:normAutofit/>
          </a:bodyPr>
          <a:lstStyle>
            <a:lvl1pPr>
              <a:defRPr sz="1999">
                <a:solidFill>
                  <a:schemeClr val="tx2"/>
                </a:solidFill>
              </a:defRPr>
            </a:lvl1pPr>
            <a:lvl2pPr>
              <a:defRPr sz="1799">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39329" y="5262297"/>
            <a:ext cx="5868458" cy="689515"/>
          </a:xfrm>
        </p:spPr>
        <p:txBody>
          <a:bodyPr anchor="ctr">
            <a:normAutofit/>
          </a:bodyPr>
          <a:lstStyle>
            <a:lvl1pPr marL="0" indent="0" algn="r">
              <a:buNone/>
              <a:defRPr sz="1100">
                <a:solidFill>
                  <a:schemeClr val="bg1"/>
                </a:solidFill>
              </a:defRPr>
            </a:lvl1pPr>
            <a:lvl2pPr marL="457063" indent="0">
              <a:buNone/>
              <a:defRPr sz="11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EDF33987-6305-4E2A-BF18-EF013ECE927B}" type="datetimeFigureOut">
              <a:rPr lang="en-US" smtClean="0"/>
              <a:pPr/>
              <a:t>10/13/2018</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2677416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041" y="4693389"/>
            <a:ext cx="11026744" cy="566738"/>
          </a:xfrm>
        </p:spPr>
        <p:txBody>
          <a:bodyPr anchor="b">
            <a:normAutofit/>
          </a:bodyPr>
          <a:lstStyle>
            <a:lvl1pPr algn="l">
              <a:defRPr sz="2399"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701" y="599725"/>
            <a:ext cx="11287919" cy="3557252"/>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041" y="5260128"/>
            <a:ext cx="11026745" cy="598671"/>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DF33987-6305-4E2A-BF18-EF013ECE927B}" type="datetimeFigureOut">
              <a:rPr lang="en-US" smtClean="0"/>
              <a:t>10/13/2018</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12984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041" y="705124"/>
            <a:ext cx="11026744"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041" y="2336003"/>
            <a:ext cx="11026744"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3971" y="5956138"/>
            <a:ext cx="2844058" cy="365125"/>
          </a:xfrm>
          <a:prstGeom prst="rect">
            <a:avLst/>
          </a:prstGeom>
        </p:spPr>
        <p:txBody>
          <a:bodyPr vert="horz" lIns="91440" tIns="45720" rIns="91440" bIns="45720" rtlCol="0" anchor="ctr"/>
          <a:lstStyle>
            <a:lvl1pPr algn="r">
              <a:defRPr sz="900">
                <a:solidFill>
                  <a:schemeClr val="accent2"/>
                </a:solidFill>
              </a:defRPr>
            </a:lvl1pPr>
          </a:lstStyle>
          <a:p>
            <a:fld id="{EDF33987-6305-4E2A-BF18-EF013ECE927B}" type="datetimeFigureOut">
              <a:rPr lang="en-US" smtClean="0"/>
              <a:pPr/>
              <a:t>10/13/2018</a:t>
            </a:fld>
            <a:endParaRPr lang="en-US"/>
          </a:p>
        </p:txBody>
      </p:sp>
      <p:sp>
        <p:nvSpPr>
          <p:cNvPr id="5" name="Footer Placeholder 4"/>
          <p:cNvSpPr>
            <a:spLocks noGrp="1"/>
          </p:cNvSpPr>
          <p:nvPr>
            <p:ph type="ftr" sz="quarter" idx="3"/>
          </p:nvPr>
        </p:nvSpPr>
        <p:spPr>
          <a:xfrm>
            <a:off x="581040" y="5951812"/>
            <a:ext cx="6915409"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555550" y="5956138"/>
            <a:ext cx="1052236" cy="365125"/>
          </a:xfrm>
          <a:prstGeom prst="rect">
            <a:avLst/>
          </a:prstGeom>
        </p:spPr>
        <p:txBody>
          <a:bodyPr vert="horz" lIns="91440" tIns="45720" rIns="91440" bIns="45720" rtlCol="0" anchor="ctr"/>
          <a:lstStyle>
            <a:lvl1pPr algn="r">
              <a:defRPr sz="900">
                <a:solidFill>
                  <a:schemeClr val="accent2"/>
                </a:solidFill>
              </a:defRPr>
            </a:lvl1pPr>
          </a:lstStyle>
          <a:p>
            <a:fld id="{F36C87F6-986D-49E6-AF40-1B3A1EE8064D}" type="slidenum">
              <a:rPr lang="en-US" smtClean="0"/>
              <a:pPr/>
              <a:t>‹#›</a:t>
            </a:fld>
            <a:endParaRPr lang="en-US"/>
          </a:p>
        </p:txBody>
      </p:sp>
      <p:sp>
        <p:nvSpPr>
          <p:cNvPr id="9" name="Rectangle 8"/>
          <p:cNvSpPr/>
          <p:nvPr/>
        </p:nvSpPr>
        <p:spPr>
          <a:xfrm>
            <a:off x="446418" y="457200"/>
            <a:ext cx="370235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0052" y="453643"/>
            <a:ext cx="3702356"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0725" y="457200"/>
            <a:ext cx="3702356"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0154056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sz="2799"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08"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799" kern="1200">
          <a:solidFill>
            <a:schemeClr val="tx2"/>
          </a:solidFill>
          <a:latin typeface="+mn-lt"/>
          <a:ea typeface="+mn-ea"/>
          <a:cs typeface="+mn-cs"/>
        </a:defRPr>
      </a:lvl1pPr>
      <a:lvl2pPr marL="629811" indent="-305908"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730" indent="-269919"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627"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519" indent="-233930"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43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34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25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160" indent="-228531" algn="l" defTabSz="457063"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atalog.data.gov/dataset/traffic-violations-56dda"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Federal_government_of_the_United_States"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www.fox5dc.com/news/local-news/more-than-32-000-citations-issued-to-drivers-for-illegally-passing-montgomery-county-school-buses" TargetMode="External"/><Relationship Id="rId2" Type="http://schemas.openxmlformats.org/officeDocument/2006/relationships/hyperlink" Target="http://www.baltimoresun.com/news/maryland/baltimore-city/bs-MD-commute-times-20180510-story.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1">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417" y="457200"/>
            <a:ext cx="370235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3">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0052" y="453643"/>
            <a:ext cx="3702356"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5">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25" y="457200"/>
            <a:ext cx="3702355"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7">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171" y="614407"/>
            <a:ext cx="11306393"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9">
            <a:extLst>
              <a:ext uri="{FF2B5EF4-FFF2-40B4-BE49-F238E27FC236}">
                <a16:creationId xmlns:a16="http://schemas.microsoft.com/office/drawing/2014/main" id="{1A8AF9B1-7D64-4564-969F-CB2B27ED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ign on the side of a road&#10;&#10;Description generated with very high confidence">
            <a:extLst>
              <a:ext uri="{FF2B5EF4-FFF2-40B4-BE49-F238E27FC236}">
                <a16:creationId xmlns:a16="http://schemas.microsoft.com/office/drawing/2014/main" id="{67AA335E-1BB1-4179-BA76-17B6B460FBE2}"/>
              </a:ext>
            </a:extLst>
          </p:cNvPr>
          <p:cNvPicPr>
            <a:picLocks noChangeAspect="1"/>
          </p:cNvPicPr>
          <p:nvPr/>
        </p:nvPicPr>
        <p:blipFill rotWithShape="1">
          <a:blip r:embed="rId2">
            <a:extLst>
              <a:ext uri="{28A0092B-C50C-407E-A947-70E740481C1C}">
                <a14:useLocalDpi xmlns:a14="http://schemas.microsoft.com/office/drawing/2010/main" val="0"/>
              </a:ext>
            </a:extLst>
          </a:blip>
          <a:srcRect t="12549" r="9090" b="10821"/>
          <a:stretch/>
        </p:blipFill>
        <p:spPr>
          <a:xfrm>
            <a:off x="20" y="10"/>
            <a:ext cx="12188805" cy="6857990"/>
          </a:xfrm>
          <a:prstGeom prst="rect">
            <a:avLst/>
          </a:prstGeom>
        </p:spPr>
      </p:pic>
      <p:grpSp>
        <p:nvGrpSpPr>
          <p:cNvPr id="30" name="Group 21">
            <a:extLst>
              <a:ext uri="{FF2B5EF4-FFF2-40B4-BE49-F238E27FC236}">
                <a16:creationId xmlns:a16="http://schemas.microsoft.com/office/drawing/2014/main" id="{8D854759-2D3E-4B54-A780-D84D49E80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953" y="457200"/>
            <a:ext cx="3702356" cy="5935132"/>
            <a:chOff x="438068" y="457200"/>
            <a:chExt cx="3703320" cy="5935132"/>
          </a:xfrm>
        </p:grpSpPr>
        <p:sp>
          <p:nvSpPr>
            <p:cNvPr id="31" name="Rectangle 22">
              <a:extLst>
                <a:ext uri="{FF2B5EF4-FFF2-40B4-BE49-F238E27FC236}">
                  <a16:creationId xmlns:a16="http://schemas.microsoft.com/office/drawing/2014/main" id="{459856EA-FC8A-44D1-BC3D-2B8EDD0C8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2" name="Rectangle 23">
              <a:extLst>
                <a:ext uri="{FF2B5EF4-FFF2-40B4-BE49-F238E27FC236}">
                  <a16:creationId xmlns:a16="http://schemas.microsoft.com/office/drawing/2014/main" id="{C1038B56-933B-44DD-AF10-63436FCCF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584047" y="1006956"/>
            <a:ext cx="3411179" cy="1583844"/>
          </a:xfrm>
        </p:spPr>
        <p:txBody>
          <a:bodyPr vert="horz" lIns="91440" tIns="45720" rIns="91440" bIns="45720" rtlCol="0" anchor="ctr">
            <a:normAutofit/>
          </a:bodyPr>
          <a:lstStyle/>
          <a:p>
            <a:pPr defTabSz="457200">
              <a:lnSpc>
                <a:spcPct val="90000"/>
              </a:lnSpc>
            </a:pPr>
            <a:r>
              <a:rPr lang="en-US" sz="2200" dirty="0">
                <a:solidFill>
                  <a:schemeClr val="bg1"/>
                </a:solidFill>
              </a:rPr>
              <a:t>DATA VISUALIZATION</a:t>
            </a:r>
            <a:br>
              <a:rPr lang="en-US" sz="2200" dirty="0">
                <a:solidFill>
                  <a:schemeClr val="bg1"/>
                </a:solidFill>
              </a:rPr>
            </a:br>
            <a:br>
              <a:rPr lang="en-US" sz="2200" dirty="0">
                <a:solidFill>
                  <a:schemeClr val="bg1"/>
                </a:solidFill>
              </a:rPr>
            </a:br>
            <a:r>
              <a:rPr lang="en-US" sz="2200" dirty="0">
                <a:solidFill>
                  <a:schemeClr val="bg1"/>
                </a:solidFill>
              </a:rPr>
              <a:t>Traffic violation in Maryland</a:t>
            </a:r>
          </a:p>
        </p:txBody>
      </p:sp>
      <p:sp>
        <p:nvSpPr>
          <p:cNvPr id="3" name="Subtitle 2"/>
          <p:cNvSpPr>
            <a:spLocks noGrp="1"/>
          </p:cNvSpPr>
          <p:nvPr>
            <p:ph type="subTitle" idx="1"/>
          </p:nvPr>
        </p:nvSpPr>
        <p:spPr>
          <a:xfrm>
            <a:off x="581041" y="2438399"/>
            <a:ext cx="3414185" cy="3564467"/>
          </a:xfrm>
        </p:spPr>
        <p:txBody>
          <a:bodyPr vert="horz" lIns="91440" tIns="45720" rIns="91440" bIns="45720" rtlCol="0" anchor="ctr">
            <a:normAutofit/>
          </a:bodyPr>
          <a:lstStyle/>
          <a:p>
            <a:pPr defTabSz="457200"/>
            <a:r>
              <a:rPr lang="en-US" dirty="0">
                <a:solidFill>
                  <a:schemeClr val="bg1"/>
                </a:solidFill>
              </a:rPr>
              <a:t>By:</a:t>
            </a:r>
          </a:p>
          <a:p>
            <a:pPr indent="-228600" defTabSz="457200">
              <a:buFont typeface="Wingdings 2" panose="05020102010507070707" pitchFamily="18" charset="2"/>
              <a:buChar char=""/>
            </a:pPr>
            <a:r>
              <a:rPr lang="en-US" dirty="0">
                <a:solidFill>
                  <a:schemeClr val="bg1"/>
                </a:solidFill>
              </a:rPr>
              <a:t>AAINA MALHOTRA</a:t>
            </a:r>
          </a:p>
          <a:p>
            <a:pPr indent="-228600" defTabSz="457200">
              <a:buFont typeface="Wingdings 2" panose="05020102010507070707" pitchFamily="18" charset="2"/>
              <a:buChar char=""/>
            </a:pPr>
            <a:r>
              <a:rPr lang="en-US" dirty="0">
                <a:solidFill>
                  <a:schemeClr val="bg1"/>
                </a:solidFill>
              </a:rPr>
              <a:t>POONAM SANJEEV GUGGARI</a:t>
            </a:r>
          </a:p>
          <a:p>
            <a:pPr indent="-228600" defTabSz="457200">
              <a:buFont typeface="Wingdings 2" panose="05020102010507070707" pitchFamily="18" charset="2"/>
              <a:buChar char=""/>
            </a:pPr>
            <a:r>
              <a:rPr lang="en-US" dirty="0">
                <a:solidFill>
                  <a:schemeClr val="bg1"/>
                </a:solidFill>
              </a:rPr>
              <a:t>PRIYA SINGH</a:t>
            </a:r>
          </a:p>
          <a:p>
            <a:pPr indent="-228600" defTabSz="457200">
              <a:buFont typeface="Wingdings 2" panose="05020102010507070707" pitchFamily="18" charset="2"/>
              <a:buChar char=""/>
            </a:pPr>
            <a:endParaRPr lang="en-US" dirty="0">
              <a:solidFill>
                <a:schemeClr val="bg1"/>
              </a:solidFill>
            </a:endParaRP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A8AF9B1-7D64-4564-969F-CB2B27ED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creenshot&#10;&#10;Description generated with very high confidence">
            <a:extLst>
              <a:ext uri="{FF2B5EF4-FFF2-40B4-BE49-F238E27FC236}">
                <a16:creationId xmlns:a16="http://schemas.microsoft.com/office/drawing/2014/main" id="{AD86A8FE-BC85-44CC-B849-2614B8D941E1}"/>
              </a:ext>
            </a:extLst>
          </p:cNvPr>
          <p:cNvPicPr>
            <a:picLocks noChangeAspect="1"/>
          </p:cNvPicPr>
          <p:nvPr/>
        </p:nvPicPr>
        <p:blipFill rotWithShape="1">
          <a:blip r:embed="rId2">
            <a:extLst>
              <a:ext uri="{28A0092B-C50C-407E-A947-70E740481C1C}">
                <a14:useLocalDpi xmlns:a14="http://schemas.microsoft.com/office/drawing/2010/main" val="0"/>
              </a:ext>
            </a:extLst>
          </a:blip>
          <a:srcRect t="20621" r="9090" b="15442"/>
          <a:stretch/>
        </p:blipFill>
        <p:spPr>
          <a:xfrm>
            <a:off x="1370012" y="76204"/>
            <a:ext cx="12188805" cy="6857990"/>
          </a:xfrm>
          <a:prstGeom prst="rect">
            <a:avLst/>
          </a:prstGeom>
        </p:spPr>
      </p:pic>
      <p:grpSp>
        <p:nvGrpSpPr>
          <p:cNvPr id="38" name="Group 37">
            <a:extLst>
              <a:ext uri="{FF2B5EF4-FFF2-40B4-BE49-F238E27FC236}">
                <a16:creationId xmlns:a16="http://schemas.microsoft.com/office/drawing/2014/main" id="{8D854759-2D3E-4B54-A780-D84D49E80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953" y="457200"/>
            <a:ext cx="3702356" cy="5935132"/>
            <a:chOff x="438068" y="457200"/>
            <a:chExt cx="3703320" cy="5935132"/>
          </a:xfrm>
        </p:grpSpPr>
        <p:sp>
          <p:nvSpPr>
            <p:cNvPr id="39" name="Rectangle 38">
              <a:extLst>
                <a:ext uri="{FF2B5EF4-FFF2-40B4-BE49-F238E27FC236}">
                  <a16:creationId xmlns:a16="http://schemas.microsoft.com/office/drawing/2014/main" id="{459856EA-FC8A-44D1-BC3D-2B8EDD0C8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C1038B56-933B-44DD-AF10-63436FCCF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996F10C-56BC-4723-8C60-D20F5F0BFAFF}"/>
              </a:ext>
            </a:extLst>
          </p:cNvPr>
          <p:cNvSpPr>
            <a:spLocks noGrp="1"/>
          </p:cNvSpPr>
          <p:nvPr>
            <p:ph type="title"/>
          </p:nvPr>
        </p:nvSpPr>
        <p:spPr>
          <a:xfrm>
            <a:off x="584047" y="1006956"/>
            <a:ext cx="3411179" cy="1372177"/>
          </a:xfrm>
        </p:spPr>
        <p:txBody>
          <a:bodyPr anchor="ctr">
            <a:normAutofit/>
          </a:bodyPr>
          <a:lstStyle/>
          <a:p>
            <a:r>
              <a:rPr lang="en-US" sz="2600"/>
              <a:t>Vehicles involved in Traffic violation</a:t>
            </a:r>
          </a:p>
        </p:txBody>
      </p:sp>
      <p:sp>
        <p:nvSpPr>
          <p:cNvPr id="3" name="Content Placeholder 2">
            <a:extLst>
              <a:ext uri="{FF2B5EF4-FFF2-40B4-BE49-F238E27FC236}">
                <a16:creationId xmlns:a16="http://schemas.microsoft.com/office/drawing/2014/main" id="{A97AB108-867B-4EB1-BF61-E6DB56212265}"/>
              </a:ext>
            </a:extLst>
          </p:cNvPr>
          <p:cNvSpPr>
            <a:spLocks noGrp="1"/>
          </p:cNvSpPr>
          <p:nvPr>
            <p:ph idx="1"/>
          </p:nvPr>
        </p:nvSpPr>
        <p:spPr>
          <a:xfrm>
            <a:off x="581041" y="2438399"/>
            <a:ext cx="3414185" cy="3564467"/>
          </a:xfrm>
        </p:spPr>
        <p:txBody>
          <a:bodyPr>
            <a:normAutofit/>
          </a:bodyPr>
          <a:lstStyle/>
          <a:p>
            <a:pPr>
              <a:buFont typeface="Wingdings" panose="05000000000000000000" pitchFamily="2" charset="2"/>
              <a:buChar char="q"/>
            </a:pPr>
            <a:r>
              <a:rPr lang="en-US" dirty="0">
                <a:solidFill>
                  <a:schemeClr val="bg1"/>
                </a:solidFill>
              </a:rPr>
              <a:t>Automobile is the highest in violating the traffic rules</a:t>
            </a:r>
          </a:p>
          <a:p>
            <a:pPr>
              <a:buFont typeface="Wingdings" panose="05000000000000000000" pitchFamily="2" charset="2"/>
              <a:buChar char="q"/>
            </a:pPr>
            <a:r>
              <a:rPr lang="en-US" dirty="0">
                <a:solidFill>
                  <a:schemeClr val="bg1"/>
                </a:solidFill>
                <a:latin typeface="Cabin"/>
                <a:ea typeface="Cabin"/>
                <a:cs typeface="Cabin"/>
                <a:sym typeface="Cabin"/>
              </a:rPr>
              <a:t>Light duty trucks were also part of traffic violation</a:t>
            </a:r>
          </a:p>
          <a:p>
            <a:endParaRPr lang="en-US" dirty="0">
              <a:solidFill>
                <a:schemeClr val="bg1"/>
              </a:solidFill>
            </a:endParaRPr>
          </a:p>
        </p:txBody>
      </p:sp>
    </p:spTree>
    <p:extLst>
      <p:ext uri="{BB962C8B-B14F-4D97-AF65-F5344CB8AC3E}">
        <p14:creationId xmlns:p14="http://schemas.microsoft.com/office/powerpoint/2010/main" val="920513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9935051-3DC3-47C1-83B8-DD94057D0425}"/>
              </a:ext>
            </a:extLst>
          </p:cNvPr>
          <p:cNvSpPr>
            <a:spLocks noGrp="1"/>
          </p:cNvSpPr>
          <p:nvPr>
            <p:ph type="title"/>
          </p:nvPr>
        </p:nvSpPr>
        <p:spPr>
          <a:xfrm>
            <a:off x="763911" y="826346"/>
            <a:ext cx="3171078" cy="1013800"/>
          </a:xfrm>
        </p:spPr>
        <p:txBody>
          <a:bodyPr>
            <a:normAutofit/>
          </a:bodyPr>
          <a:lstStyle/>
          <a:p>
            <a:r>
              <a:rPr lang="en-US" sz="2200">
                <a:solidFill>
                  <a:srgbClr val="FFFFFF"/>
                </a:solidFill>
              </a:rPr>
              <a:t>Traffic violation In cities of Maryland</a:t>
            </a:r>
          </a:p>
        </p:txBody>
      </p:sp>
      <p:sp>
        <p:nvSpPr>
          <p:cNvPr id="9" name="Content Placeholder 8">
            <a:extLst>
              <a:ext uri="{FF2B5EF4-FFF2-40B4-BE49-F238E27FC236}">
                <a16:creationId xmlns:a16="http://schemas.microsoft.com/office/drawing/2014/main" id="{12456A3C-9188-4ACA-94E7-A5B6FC4B6041}"/>
              </a:ext>
            </a:extLst>
          </p:cNvPr>
          <p:cNvSpPr>
            <a:spLocks noGrp="1"/>
          </p:cNvSpPr>
          <p:nvPr>
            <p:ph idx="1"/>
          </p:nvPr>
        </p:nvSpPr>
        <p:spPr>
          <a:xfrm>
            <a:off x="763911" y="2052084"/>
            <a:ext cx="3032459" cy="3856229"/>
          </a:xfrm>
        </p:spPr>
        <p:txBody>
          <a:bodyPr anchor="t">
            <a:normAutofit/>
          </a:bodyPr>
          <a:lstStyle/>
          <a:p>
            <a:r>
              <a:rPr lang="en-US" sz="1600" dirty="0">
                <a:solidFill>
                  <a:srgbClr val="FFFFFF"/>
                </a:solidFill>
              </a:rPr>
              <a:t>Silver Spring has the highest number of traffic violation in Maryland in 2015.</a:t>
            </a:r>
          </a:p>
        </p:txBody>
      </p:sp>
      <p:sp>
        <p:nvSpPr>
          <p:cNvPr id="25" name="Rectangle 24">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2A503C9-080E-4D9D-9A0F-0172E7153D87}"/>
              </a:ext>
            </a:extLst>
          </p:cNvPr>
          <p:cNvPicPr>
            <a:picLocks noChangeAspect="1"/>
          </p:cNvPicPr>
          <p:nvPr/>
        </p:nvPicPr>
        <p:blipFill>
          <a:blip r:embed="rId2"/>
          <a:stretch>
            <a:fillRect/>
          </a:stretch>
        </p:blipFill>
        <p:spPr>
          <a:xfrm>
            <a:off x="4148773" y="533400"/>
            <a:ext cx="8040051" cy="6324599"/>
          </a:xfrm>
          <a:prstGeom prst="rect">
            <a:avLst/>
          </a:prstGeom>
        </p:spPr>
      </p:pic>
    </p:spTree>
    <p:extLst>
      <p:ext uri="{BB962C8B-B14F-4D97-AF65-F5344CB8AC3E}">
        <p14:creationId xmlns:p14="http://schemas.microsoft.com/office/powerpoint/2010/main" val="1019231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44DC4D9-38AE-4C2E-A8CC-42F6627AA081}"/>
              </a:ext>
            </a:extLst>
          </p:cNvPr>
          <p:cNvSpPr>
            <a:spLocks noGrp="1"/>
          </p:cNvSpPr>
          <p:nvPr>
            <p:ph type="title"/>
          </p:nvPr>
        </p:nvSpPr>
        <p:spPr>
          <a:xfrm>
            <a:off x="763911" y="826346"/>
            <a:ext cx="3171078" cy="1013800"/>
          </a:xfrm>
        </p:spPr>
        <p:txBody>
          <a:bodyPr>
            <a:normAutofit/>
          </a:bodyPr>
          <a:lstStyle/>
          <a:p>
            <a:r>
              <a:rPr lang="en-US" sz="2200">
                <a:solidFill>
                  <a:srgbClr val="FFFFFF"/>
                </a:solidFill>
              </a:rPr>
              <a:t>Most common type of traffic violation</a:t>
            </a:r>
          </a:p>
        </p:txBody>
      </p:sp>
      <p:sp>
        <p:nvSpPr>
          <p:cNvPr id="15" name="Content Placeholder 14">
            <a:extLst>
              <a:ext uri="{FF2B5EF4-FFF2-40B4-BE49-F238E27FC236}">
                <a16:creationId xmlns:a16="http://schemas.microsoft.com/office/drawing/2014/main" id="{A44F0046-D233-4910-B15C-EF4AF197FA99}"/>
              </a:ext>
            </a:extLst>
          </p:cNvPr>
          <p:cNvSpPr>
            <a:spLocks noGrp="1"/>
          </p:cNvSpPr>
          <p:nvPr>
            <p:ph idx="1"/>
          </p:nvPr>
        </p:nvSpPr>
        <p:spPr>
          <a:xfrm>
            <a:off x="763911" y="2052084"/>
            <a:ext cx="3032459" cy="3856229"/>
          </a:xfrm>
        </p:spPr>
        <p:txBody>
          <a:bodyPr anchor="t">
            <a:normAutofit/>
          </a:bodyPr>
          <a:lstStyle/>
          <a:p>
            <a:r>
              <a:rPr lang="en-US" sz="1600" dirty="0">
                <a:solidFill>
                  <a:srgbClr val="FFFFFF"/>
                </a:solidFill>
              </a:rPr>
              <a:t>In 201I and 2018 ,most common type of Traffic violation is Warning followed by citation.</a:t>
            </a:r>
          </a:p>
          <a:p>
            <a:r>
              <a:rPr lang="en-US" sz="1600" dirty="0">
                <a:solidFill>
                  <a:srgbClr val="FFFFFF"/>
                </a:solidFill>
              </a:rPr>
              <a:t>ESERO and SERO are not very common in United States.</a:t>
            </a:r>
          </a:p>
        </p:txBody>
      </p:sp>
      <p:sp>
        <p:nvSpPr>
          <p:cNvPr id="46" name="Rectangle 45">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8CAE031-57D8-42E3-BEEE-D37A7462B014}"/>
              </a:ext>
            </a:extLst>
          </p:cNvPr>
          <p:cNvPicPr>
            <a:picLocks noChangeAspect="1"/>
          </p:cNvPicPr>
          <p:nvPr/>
        </p:nvPicPr>
        <p:blipFill>
          <a:blip r:embed="rId2"/>
          <a:stretch>
            <a:fillRect/>
          </a:stretch>
        </p:blipFill>
        <p:spPr>
          <a:xfrm>
            <a:off x="4148773" y="633068"/>
            <a:ext cx="7889238" cy="6243594"/>
          </a:xfrm>
          <a:prstGeom prst="rect">
            <a:avLst/>
          </a:prstGeom>
        </p:spPr>
      </p:pic>
    </p:spTree>
    <p:extLst>
      <p:ext uri="{BB962C8B-B14F-4D97-AF65-F5344CB8AC3E}">
        <p14:creationId xmlns:p14="http://schemas.microsoft.com/office/powerpoint/2010/main" val="3260351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0">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2">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6773FE4-4BB9-4EE7-A1AF-90D5059205CE}"/>
              </a:ext>
            </a:extLst>
          </p:cNvPr>
          <p:cNvSpPr>
            <a:spLocks noGrp="1"/>
          </p:cNvSpPr>
          <p:nvPr>
            <p:ph type="title"/>
          </p:nvPr>
        </p:nvSpPr>
        <p:spPr>
          <a:xfrm>
            <a:off x="801494" y="748756"/>
            <a:ext cx="3171078" cy="1343015"/>
          </a:xfrm>
        </p:spPr>
        <p:txBody>
          <a:bodyPr>
            <a:normAutofit fontScale="90000"/>
          </a:bodyPr>
          <a:lstStyle/>
          <a:p>
            <a:br>
              <a:rPr lang="en-US" sz="2400" dirty="0">
                <a:solidFill>
                  <a:srgbClr val="FFFFFF"/>
                </a:solidFill>
              </a:rPr>
            </a:br>
            <a:r>
              <a:rPr lang="en-US" sz="2400" dirty="0">
                <a:solidFill>
                  <a:srgbClr val="FFFFFF"/>
                </a:solidFill>
              </a:rPr>
              <a:t>DRINKING UNDER INFLUENCE - Traffic violation LOCATIONS </a:t>
            </a:r>
          </a:p>
        </p:txBody>
      </p:sp>
      <p:sp>
        <p:nvSpPr>
          <p:cNvPr id="6" name="Content Placeholder 5">
            <a:extLst>
              <a:ext uri="{FF2B5EF4-FFF2-40B4-BE49-F238E27FC236}">
                <a16:creationId xmlns:a16="http://schemas.microsoft.com/office/drawing/2014/main" id="{FF9E164C-AA5B-47EE-9FB0-3C0A2660AF3E}"/>
              </a:ext>
            </a:extLst>
          </p:cNvPr>
          <p:cNvSpPr>
            <a:spLocks noGrp="1"/>
          </p:cNvSpPr>
          <p:nvPr>
            <p:ph idx="1"/>
          </p:nvPr>
        </p:nvSpPr>
        <p:spPr>
          <a:xfrm>
            <a:off x="779287" y="2282721"/>
            <a:ext cx="3032459" cy="3856229"/>
          </a:xfrm>
        </p:spPr>
        <p:txBody>
          <a:bodyPr anchor="t">
            <a:normAutofit/>
          </a:bodyPr>
          <a:lstStyle/>
          <a:p>
            <a:r>
              <a:rPr lang="en-US" sz="1600" dirty="0">
                <a:solidFill>
                  <a:srgbClr val="FFFFFF"/>
                </a:solidFill>
              </a:rPr>
              <a:t>Germantown and Damascus is said have more number of drinking under influence cases in Maryland</a:t>
            </a:r>
          </a:p>
        </p:txBody>
      </p:sp>
      <p:sp>
        <p:nvSpPr>
          <p:cNvPr id="25" name="Rectangle 24">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a:extLst>
              <a:ext uri="{FF2B5EF4-FFF2-40B4-BE49-F238E27FC236}">
                <a16:creationId xmlns:a16="http://schemas.microsoft.com/office/drawing/2014/main" id="{32F1A203-E7EE-4626-A181-9514EA9F852B}"/>
              </a:ext>
            </a:extLst>
          </p:cNvPr>
          <p:cNvPicPr>
            <a:picLocks noChangeAspect="1"/>
          </p:cNvPicPr>
          <p:nvPr/>
        </p:nvPicPr>
        <p:blipFill rotWithShape="1">
          <a:blip r:embed="rId2"/>
          <a:srcRect l="9091" t="23464" r="-1" b="10536"/>
          <a:stretch/>
        </p:blipFill>
        <p:spPr>
          <a:xfrm>
            <a:off x="4148773" y="614405"/>
            <a:ext cx="7916175" cy="6243593"/>
          </a:xfrm>
          <a:prstGeom prst="rect">
            <a:avLst/>
          </a:prstGeom>
        </p:spPr>
      </p:pic>
    </p:spTree>
    <p:extLst>
      <p:ext uri="{BB962C8B-B14F-4D97-AF65-F5344CB8AC3E}">
        <p14:creationId xmlns:p14="http://schemas.microsoft.com/office/powerpoint/2010/main" val="1708063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5">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7">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4E0621B-29CB-4CA7-A319-CFAFD082BB25}"/>
              </a:ext>
            </a:extLst>
          </p:cNvPr>
          <p:cNvSpPr>
            <a:spLocks noGrp="1"/>
          </p:cNvSpPr>
          <p:nvPr>
            <p:ph type="title"/>
          </p:nvPr>
        </p:nvSpPr>
        <p:spPr>
          <a:xfrm>
            <a:off x="763911" y="826346"/>
            <a:ext cx="3171078" cy="1013800"/>
          </a:xfrm>
        </p:spPr>
        <p:txBody>
          <a:bodyPr>
            <a:normAutofit/>
          </a:bodyPr>
          <a:lstStyle/>
          <a:p>
            <a:pPr>
              <a:lnSpc>
                <a:spcPct val="90000"/>
              </a:lnSpc>
            </a:pPr>
            <a:r>
              <a:rPr lang="en-US" sz="2200">
                <a:solidFill>
                  <a:srgbClr val="FFFFFF"/>
                </a:solidFill>
              </a:rPr>
              <a:t>DUI - Daily Traffic violations USING HEATMAP</a:t>
            </a:r>
          </a:p>
        </p:txBody>
      </p:sp>
      <p:sp>
        <p:nvSpPr>
          <p:cNvPr id="3" name="Content Placeholder 2">
            <a:extLst>
              <a:ext uri="{FF2B5EF4-FFF2-40B4-BE49-F238E27FC236}">
                <a16:creationId xmlns:a16="http://schemas.microsoft.com/office/drawing/2014/main" id="{6EB7597F-15DE-44CB-8111-92EE47BF26F7}"/>
              </a:ext>
            </a:extLst>
          </p:cNvPr>
          <p:cNvSpPr>
            <a:spLocks noGrp="1"/>
          </p:cNvSpPr>
          <p:nvPr>
            <p:ph idx="1"/>
          </p:nvPr>
        </p:nvSpPr>
        <p:spPr>
          <a:xfrm>
            <a:off x="763911" y="2052084"/>
            <a:ext cx="3032459" cy="3856229"/>
          </a:xfrm>
        </p:spPr>
        <p:txBody>
          <a:bodyPr anchor="t">
            <a:normAutofit/>
          </a:bodyPr>
          <a:lstStyle/>
          <a:p>
            <a:pPr>
              <a:lnSpc>
                <a:spcPct val="90000"/>
              </a:lnSpc>
            </a:pPr>
            <a:r>
              <a:rPr lang="en-US" altLang="en-US" sz="1400" dirty="0">
                <a:solidFill>
                  <a:srgbClr val="FFFFFF"/>
                </a:solidFill>
                <a:latin typeface="Open Sans"/>
              </a:rPr>
              <a:t>The red areas represent the times of the day and the days of the week that receive the most reports of traffic violations activity.</a:t>
            </a:r>
          </a:p>
          <a:p>
            <a:pPr>
              <a:lnSpc>
                <a:spcPct val="90000"/>
              </a:lnSpc>
            </a:pPr>
            <a:r>
              <a:rPr lang="en-US" altLang="en-US" sz="1400" dirty="0">
                <a:solidFill>
                  <a:srgbClr val="FFFFFF"/>
                </a:solidFill>
                <a:latin typeface="Open Sans"/>
              </a:rPr>
              <a:t>We can see that these incidents are concentrated on the weekends and during the weekday late evenings </a:t>
            </a:r>
            <a:r>
              <a:rPr lang="en-US" sz="1400" dirty="0">
                <a:solidFill>
                  <a:srgbClr val="FFFFFF"/>
                </a:solidFill>
              </a:rPr>
              <a:t>5pm in all the days of the week is having more number of traffic violation records due to Drinking under influence.</a:t>
            </a:r>
          </a:p>
          <a:p>
            <a:pPr>
              <a:lnSpc>
                <a:spcPct val="90000"/>
              </a:lnSpc>
            </a:pPr>
            <a:endParaRPr lang="en-US" altLang="en-US" sz="1400" dirty="0">
              <a:solidFill>
                <a:srgbClr val="FFFFFF"/>
              </a:solidFill>
              <a:latin typeface="Open Sans"/>
            </a:endParaRPr>
          </a:p>
          <a:p>
            <a:pPr>
              <a:lnSpc>
                <a:spcPct val="90000"/>
              </a:lnSpc>
            </a:pPr>
            <a:endParaRPr lang="en-US" sz="1400" dirty="0">
              <a:solidFill>
                <a:srgbClr val="FFFFFF"/>
              </a:solidFill>
            </a:endParaRPr>
          </a:p>
          <a:p>
            <a:pPr>
              <a:lnSpc>
                <a:spcPct val="90000"/>
              </a:lnSpc>
            </a:pPr>
            <a:endParaRPr lang="en-US" sz="1400" dirty="0">
              <a:solidFill>
                <a:srgbClr val="FFFFFF"/>
              </a:solidFill>
            </a:endParaRPr>
          </a:p>
          <a:p>
            <a:pPr>
              <a:lnSpc>
                <a:spcPct val="90000"/>
              </a:lnSpc>
            </a:pPr>
            <a:endParaRPr lang="en-US" sz="1400" dirty="0">
              <a:solidFill>
                <a:srgbClr val="FFFFFF"/>
              </a:solidFill>
            </a:endParaRPr>
          </a:p>
        </p:txBody>
      </p:sp>
      <p:sp>
        <p:nvSpPr>
          <p:cNvPr id="40" name="Rectangle 39">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86A634D-78D3-4F4C-B259-ABB98781FC9A}"/>
              </a:ext>
            </a:extLst>
          </p:cNvPr>
          <p:cNvPicPr>
            <a:picLocks noChangeAspect="1"/>
          </p:cNvPicPr>
          <p:nvPr/>
        </p:nvPicPr>
        <p:blipFill>
          <a:blip r:embed="rId2"/>
          <a:stretch>
            <a:fillRect/>
          </a:stretch>
        </p:blipFill>
        <p:spPr>
          <a:xfrm>
            <a:off x="4182267" y="614405"/>
            <a:ext cx="7620660" cy="5906012"/>
          </a:xfrm>
          <a:prstGeom prst="rect">
            <a:avLst/>
          </a:prstGeom>
        </p:spPr>
      </p:pic>
    </p:spTree>
    <p:extLst>
      <p:ext uri="{BB962C8B-B14F-4D97-AF65-F5344CB8AC3E}">
        <p14:creationId xmlns:p14="http://schemas.microsoft.com/office/powerpoint/2010/main" val="4272527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7774D45-0FFA-484C-8D0E-DBC6D318928E}"/>
              </a:ext>
            </a:extLst>
          </p:cNvPr>
          <p:cNvSpPr>
            <a:spLocks noGrp="1"/>
          </p:cNvSpPr>
          <p:nvPr>
            <p:ph type="title"/>
          </p:nvPr>
        </p:nvSpPr>
        <p:spPr>
          <a:xfrm>
            <a:off x="763911" y="826346"/>
            <a:ext cx="3171078" cy="1013800"/>
          </a:xfrm>
        </p:spPr>
        <p:txBody>
          <a:bodyPr>
            <a:normAutofit/>
          </a:bodyPr>
          <a:lstStyle/>
          <a:p>
            <a:r>
              <a:rPr lang="en-US" sz="2400" dirty="0">
                <a:solidFill>
                  <a:srgbClr val="FFFFFF"/>
                </a:solidFill>
              </a:rPr>
              <a:t>Reasons of traffic ticket - DUI</a:t>
            </a:r>
          </a:p>
        </p:txBody>
      </p:sp>
      <p:sp>
        <p:nvSpPr>
          <p:cNvPr id="3" name="Content Placeholder 2">
            <a:extLst>
              <a:ext uri="{FF2B5EF4-FFF2-40B4-BE49-F238E27FC236}">
                <a16:creationId xmlns:a16="http://schemas.microsoft.com/office/drawing/2014/main" id="{B57260EE-59F3-453F-B042-BE87993D8AD4}"/>
              </a:ext>
            </a:extLst>
          </p:cNvPr>
          <p:cNvSpPr>
            <a:spLocks noGrp="1"/>
          </p:cNvSpPr>
          <p:nvPr>
            <p:ph idx="1"/>
          </p:nvPr>
        </p:nvSpPr>
        <p:spPr>
          <a:xfrm>
            <a:off x="763911" y="2052084"/>
            <a:ext cx="3032459" cy="3856229"/>
          </a:xfrm>
        </p:spPr>
        <p:txBody>
          <a:bodyPr anchor="t">
            <a:normAutofit/>
          </a:bodyPr>
          <a:lstStyle/>
          <a:p>
            <a:pPr>
              <a:buFont typeface="Arial" panose="020B0604020202020204" pitchFamily="34" charset="0"/>
              <a:buChar char="•"/>
            </a:pPr>
            <a:r>
              <a:rPr lang="en-US" sz="1600" dirty="0">
                <a:solidFill>
                  <a:srgbClr val="FFFFFF"/>
                </a:solidFill>
              </a:rPr>
              <a:t>Female population is highest in Drinking under influence cases.</a:t>
            </a:r>
          </a:p>
          <a:p>
            <a:pPr>
              <a:buFont typeface="Arial" panose="020B0604020202020204" pitchFamily="34" charset="0"/>
              <a:buChar char="•"/>
            </a:pPr>
            <a:r>
              <a:rPr lang="en-US" sz="1600" dirty="0">
                <a:solidFill>
                  <a:srgbClr val="FFFFFF"/>
                </a:solidFill>
              </a:rPr>
              <a:t>Drinking under influence cases has been reported mostly in warning and citation.</a:t>
            </a:r>
          </a:p>
          <a:p>
            <a:pPr>
              <a:buFont typeface="Arial" panose="020B0604020202020204" pitchFamily="34" charset="0"/>
              <a:buChar char="•"/>
            </a:pPr>
            <a:r>
              <a:rPr lang="en-US" sz="1600" dirty="0">
                <a:solidFill>
                  <a:srgbClr val="FFFFFF"/>
                </a:solidFill>
              </a:rPr>
              <a:t>SERO  and ESSERO has been reported more for males </a:t>
            </a:r>
          </a:p>
          <a:p>
            <a:pPr marL="0" indent="0">
              <a:buNone/>
            </a:pPr>
            <a:endParaRPr lang="en-US" sz="1600" dirty="0">
              <a:solidFill>
                <a:srgbClr val="FFFFFF"/>
              </a:solidFill>
            </a:endParaRPr>
          </a:p>
        </p:txBody>
      </p:sp>
      <p:sp>
        <p:nvSpPr>
          <p:cNvPr id="39" name="Rectangle 38">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CFE1B98-C202-443C-BC52-611883444D4E}"/>
              </a:ext>
            </a:extLst>
          </p:cNvPr>
          <p:cNvPicPr>
            <a:picLocks noChangeAspect="1"/>
          </p:cNvPicPr>
          <p:nvPr/>
        </p:nvPicPr>
        <p:blipFill>
          <a:blip r:embed="rId2"/>
          <a:stretch>
            <a:fillRect/>
          </a:stretch>
        </p:blipFill>
        <p:spPr>
          <a:xfrm>
            <a:off x="4339082" y="631822"/>
            <a:ext cx="7698929" cy="5923644"/>
          </a:xfrm>
          <a:prstGeom prst="rect">
            <a:avLst/>
          </a:prstGeom>
        </p:spPr>
      </p:pic>
    </p:spTree>
    <p:extLst>
      <p:ext uri="{BB962C8B-B14F-4D97-AF65-F5344CB8AC3E}">
        <p14:creationId xmlns:p14="http://schemas.microsoft.com/office/powerpoint/2010/main" val="2917969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3909C8-5730-4F5E-B652-283052A937C1}"/>
              </a:ext>
            </a:extLst>
          </p:cNvPr>
          <p:cNvSpPr>
            <a:spLocks noGrp="1"/>
          </p:cNvSpPr>
          <p:nvPr>
            <p:ph type="title"/>
          </p:nvPr>
        </p:nvSpPr>
        <p:spPr>
          <a:xfrm>
            <a:off x="763911" y="826346"/>
            <a:ext cx="3171078" cy="1013800"/>
          </a:xfrm>
        </p:spPr>
        <p:txBody>
          <a:bodyPr>
            <a:normAutofit/>
          </a:bodyPr>
          <a:lstStyle/>
          <a:p>
            <a:pPr>
              <a:lnSpc>
                <a:spcPct val="90000"/>
              </a:lnSpc>
            </a:pPr>
            <a:r>
              <a:rPr lang="en-US" sz="2200">
                <a:solidFill>
                  <a:srgbClr val="FFFFFF"/>
                </a:solidFill>
              </a:rPr>
              <a:t>Reasons of traffic ticket – NO SEAT BELT</a:t>
            </a:r>
          </a:p>
        </p:txBody>
      </p:sp>
      <p:sp>
        <p:nvSpPr>
          <p:cNvPr id="22" name="Content Placeholder 21">
            <a:extLst>
              <a:ext uri="{FF2B5EF4-FFF2-40B4-BE49-F238E27FC236}">
                <a16:creationId xmlns:a16="http://schemas.microsoft.com/office/drawing/2014/main" id="{A585FEB1-568B-482D-B883-C7E2A8DFC9B6}"/>
              </a:ext>
            </a:extLst>
          </p:cNvPr>
          <p:cNvSpPr>
            <a:spLocks noGrp="1"/>
          </p:cNvSpPr>
          <p:nvPr>
            <p:ph idx="1"/>
          </p:nvPr>
        </p:nvSpPr>
        <p:spPr>
          <a:xfrm>
            <a:off x="763911" y="2052084"/>
            <a:ext cx="3032459" cy="3856229"/>
          </a:xfrm>
        </p:spPr>
        <p:txBody>
          <a:bodyPr anchor="t">
            <a:normAutofit/>
          </a:bodyPr>
          <a:lstStyle/>
          <a:p>
            <a:r>
              <a:rPr lang="en-US" sz="1600" dirty="0">
                <a:solidFill>
                  <a:srgbClr val="FFFFFF"/>
                </a:solidFill>
              </a:rPr>
              <a:t>Males are highest in violating no seat belt traffic rules.</a:t>
            </a:r>
          </a:p>
          <a:p>
            <a:r>
              <a:rPr lang="en-US" sz="1600" dirty="0">
                <a:solidFill>
                  <a:srgbClr val="FFFFFF"/>
                </a:solidFill>
              </a:rPr>
              <a:t>Citations is highest for no seat belt in Males</a:t>
            </a:r>
          </a:p>
        </p:txBody>
      </p:sp>
      <p:sp>
        <p:nvSpPr>
          <p:cNvPr id="38" name="Rectangle 37">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generated with high confidence">
            <a:extLst>
              <a:ext uri="{FF2B5EF4-FFF2-40B4-BE49-F238E27FC236}">
                <a16:creationId xmlns:a16="http://schemas.microsoft.com/office/drawing/2014/main" id="{023AF975-73F0-49F9-875B-8FB1479F7334}"/>
              </a:ext>
            </a:extLst>
          </p:cNvPr>
          <p:cNvPicPr>
            <a:picLocks noChangeAspect="1"/>
          </p:cNvPicPr>
          <p:nvPr/>
        </p:nvPicPr>
        <p:blipFill>
          <a:blip r:embed="rId2"/>
          <a:stretch>
            <a:fillRect/>
          </a:stretch>
        </p:blipFill>
        <p:spPr>
          <a:xfrm>
            <a:off x="4164567" y="614405"/>
            <a:ext cx="8024257" cy="6091195"/>
          </a:xfrm>
          <a:prstGeom prst="rect">
            <a:avLst/>
          </a:prstGeom>
        </p:spPr>
      </p:pic>
    </p:spTree>
    <p:extLst>
      <p:ext uri="{BB962C8B-B14F-4D97-AF65-F5344CB8AC3E}">
        <p14:creationId xmlns:p14="http://schemas.microsoft.com/office/powerpoint/2010/main" val="1835080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AC5A046-BC37-4F00-A98A-AFF35534D1FF}"/>
              </a:ext>
            </a:extLst>
          </p:cNvPr>
          <p:cNvSpPr>
            <a:spLocks noGrp="1"/>
          </p:cNvSpPr>
          <p:nvPr>
            <p:ph type="title"/>
          </p:nvPr>
        </p:nvSpPr>
        <p:spPr>
          <a:xfrm>
            <a:off x="763911" y="826346"/>
            <a:ext cx="3171078" cy="1013800"/>
          </a:xfrm>
        </p:spPr>
        <p:txBody>
          <a:bodyPr>
            <a:normAutofit/>
          </a:bodyPr>
          <a:lstStyle/>
          <a:p>
            <a:pPr>
              <a:lnSpc>
                <a:spcPct val="90000"/>
              </a:lnSpc>
            </a:pPr>
            <a:r>
              <a:rPr lang="en-US" sz="2200">
                <a:solidFill>
                  <a:srgbClr val="FFFFFF"/>
                </a:solidFill>
              </a:rPr>
              <a:t>Types of arrest FOR VIOLATING TRAFFIC RULES</a:t>
            </a:r>
          </a:p>
        </p:txBody>
      </p:sp>
      <p:sp>
        <p:nvSpPr>
          <p:cNvPr id="3" name="Content Placeholder 2">
            <a:extLst>
              <a:ext uri="{FF2B5EF4-FFF2-40B4-BE49-F238E27FC236}">
                <a16:creationId xmlns:a16="http://schemas.microsoft.com/office/drawing/2014/main" id="{BB031275-9667-4965-AD00-22C1433DC12D}"/>
              </a:ext>
            </a:extLst>
          </p:cNvPr>
          <p:cNvSpPr>
            <a:spLocks noGrp="1"/>
          </p:cNvSpPr>
          <p:nvPr>
            <p:ph idx="1"/>
          </p:nvPr>
        </p:nvSpPr>
        <p:spPr>
          <a:xfrm>
            <a:off x="763911" y="2052084"/>
            <a:ext cx="3032459" cy="3856229"/>
          </a:xfrm>
        </p:spPr>
        <p:txBody>
          <a:bodyPr anchor="t">
            <a:normAutofit/>
          </a:bodyPr>
          <a:lstStyle/>
          <a:p>
            <a:pPr>
              <a:buFont typeface="Wingdings" panose="05000000000000000000" pitchFamily="2" charset="2"/>
              <a:buChar char="q"/>
            </a:pPr>
            <a:r>
              <a:rPr lang="en-US" sz="1600" dirty="0">
                <a:solidFill>
                  <a:srgbClr val="FFFFFF"/>
                </a:solidFill>
              </a:rPr>
              <a:t>The most of the arrest type is Marked patrol, Marked Laser and Motorcycle.</a:t>
            </a:r>
          </a:p>
          <a:p>
            <a:pPr marL="0" indent="0">
              <a:buNone/>
            </a:pPr>
            <a:endParaRPr lang="en-US" sz="1600" dirty="0">
              <a:solidFill>
                <a:srgbClr val="FFFFFF"/>
              </a:solidFill>
            </a:endParaRPr>
          </a:p>
          <a:p>
            <a:endParaRPr lang="en-US" sz="1600" dirty="0">
              <a:solidFill>
                <a:srgbClr val="FFFFFF"/>
              </a:solidFill>
            </a:endParaRPr>
          </a:p>
          <a:p>
            <a:endParaRPr lang="en-US" sz="1600" dirty="0">
              <a:solidFill>
                <a:srgbClr val="FFFFFF"/>
              </a:solidFill>
            </a:endParaRPr>
          </a:p>
        </p:txBody>
      </p:sp>
      <p:sp>
        <p:nvSpPr>
          <p:cNvPr id="22" name="Rectangle 21">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5D7CBBD-771D-4416-9B8A-D2898559B1B3}"/>
              </a:ext>
            </a:extLst>
          </p:cNvPr>
          <p:cNvPicPr>
            <a:picLocks noChangeAspect="1"/>
          </p:cNvPicPr>
          <p:nvPr/>
        </p:nvPicPr>
        <p:blipFill>
          <a:blip r:embed="rId2"/>
          <a:stretch>
            <a:fillRect/>
          </a:stretch>
        </p:blipFill>
        <p:spPr>
          <a:xfrm>
            <a:off x="4243928" y="614406"/>
            <a:ext cx="7870284" cy="6167394"/>
          </a:xfrm>
          <a:prstGeom prst="rect">
            <a:avLst/>
          </a:prstGeom>
        </p:spPr>
      </p:pic>
    </p:spTree>
    <p:extLst>
      <p:ext uri="{BB962C8B-B14F-4D97-AF65-F5344CB8AC3E}">
        <p14:creationId xmlns:p14="http://schemas.microsoft.com/office/powerpoint/2010/main" val="777880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0F11680-15E6-44F1-81FC-726A60DDD0EF}"/>
              </a:ext>
            </a:extLst>
          </p:cNvPr>
          <p:cNvSpPr>
            <a:spLocks noGrp="1"/>
          </p:cNvSpPr>
          <p:nvPr>
            <p:ph type="title"/>
          </p:nvPr>
        </p:nvSpPr>
        <p:spPr>
          <a:xfrm>
            <a:off x="763911" y="826346"/>
            <a:ext cx="3171078" cy="1013800"/>
          </a:xfrm>
        </p:spPr>
        <p:txBody>
          <a:bodyPr>
            <a:normAutofit/>
          </a:bodyPr>
          <a:lstStyle/>
          <a:p>
            <a:r>
              <a:rPr lang="en-US" sz="2400" dirty="0">
                <a:solidFill>
                  <a:srgbClr val="FFFFFF"/>
                </a:solidFill>
              </a:rPr>
              <a:t>TRAFFIC VIOLATION FROM 2012 - 2018</a:t>
            </a:r>
          </a:p>
        </p:txBody>
      </p:sp>
      <p:sp>
        <p:nvSpPr>
          <p:cNvPr id="9" name="Content Placeholder 8">
            <a:extLst>
              <a:ext uri="{FF2B5EF4-FFF2-40B4-BE49-F238E27FC236}">
                <a16:creationId xmlns:a16="http://schemas.microsoft.com/office/drawing/2014/main" id="{4FE15FDC-F131-43BC-BF62-53E52C83C6A6}"/>
              </a:ext>
            </a:extLst>
          </p:cNvPr>
          <p:cNvSpPr>
            <a:spLocks noGrp="1"/>
          </p:cNvSpPr>
          <p:nvPr>
            <p:ph idx="1"/>
          </p:nvPr>
        </p:nvSpPr>
        <p:spPr>
          <a:xfrm>
            <a:off x="763911" y="2052084"/>
            <a:ext cx="3032459" cy="3856229"/>
          </a:xfrm>
        </p:spPr>
        <p:txBody>
          <a:bodyPr anchor="t">
            <a:normAutofit/>
          </a:bodyPr>
          <a:lstStyle/>
          <a:p>
            <a:r>
              <a:rPr lang="en-US" sz="1600" dirty="0">
                <a:solidFill>
                  <a:srgbClr val="FFFFFF"/>
                </a:solidFill>
              </a:rPr>
              <a:t>Traffic violation has been increased in 2016 in the month of March - April.</a:t>
            </a:r>
          </a:p>
          <a:p>
            <a:r>
              <a:rPr lang="en-US" sz="1600" dirty="0">
                <a:solidFill>
                  <a:srgbClr val="FFFFFF"/>
                </a:solidFill>
              </a:rPr>
              <a:t>This year had the highest number of violation in the month of April</a:t>
            </a:r>
          </a:p>
        </p:txBody>
      </p:sp>
      <p:sp>
        <p:nvSpPr>
          <p:cNvPr id="16" name="Rectangle 15">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07AE4E-BD85-45C3-B92E-90E63CA65F8F}"/>
              </a:ext>
            </a:extLst>
          </p:cNvPr>
          <p:cNvPicPr>
            <a:picLocks noChangeAspect="1"/>
          </p:cNvPicPr>
          <p:nvPr/>
        </p:nvPicPr>
        <p:blipFill>
          <a:blip r:embed="rId2"/>
          <a:stretch>
            <a:fillRect/>
          </a:stretch>
        </p:blipFill>
        <p:spPr>
          <a:xfrm>
            <a:off x="4148773" y="533400"/>
            <a:ext cx="8040052" cy="6324599"/>
          </a:xfrm>
          <a:prstGeom prst="rect">
            <a:avLst/>
          </a:prstGeom>
        </p:spPr>
      </p:pic>
    </p:spTree>
    <p:extLst>
      <p:ext uri="{BB962C8B-B14F-4D97-AF65-F5344CB8AC3E}">
        <p14:creationId xmlns:p14="http://schemas.microsoft.com/office/powerpoint/2010/main" val="3095309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378F363-D21C-4439-A89A-9F9054E9E285}"/>
              </a:ext>
            </a:extLst>
          </p:cNvPr>
          <p:cNvSpPr>
            <a:spLocks noGrp="1"/>
          </p:cNvSpPr>
          <p:nvPr>
            <p:ph type="title"/>
          </p:nvPr>
        </p:nvSpPr>
        <p:spPr>
          <a:xfrm>
            <a:off x="763911" y="826346"/>
            <a:ext cx="3171078" cy="1013800"/>
          </a:xfrm>
        </p:spPr>
        <p:txBody>
          <a:bodyPr>
            <a:normAutofit fontScale="90000"/>
          </a:bodyPr>
          <a:lstStyle/>
          <a:p>
            <a:r>
              <a:rPr lang="en-US" sz="2400" dirty="0">
                <a:solidFill>
                  <a:srgbClr val="FFFFFF"/>
                </a:solidFill>
              </a:rPr>
              <a:t>Fatalities caused due  to traffic violation</a:t>
            </a:r>
          </a:p>
        </p:txBody>
      </p:sp>
      <p:sp>
        <p:nvSpPr>
          <p:cNvPr id="9" name="Content Placeholder 8">
            <a:extLst>
              <a:ext uri="{FF2B5EF4-FFF2-40B4-BE49-F238E27FC236}">
                <a16:creationId xmlns:a16="http://schemas.microsoft.com/office/drawing/2014/main" id="{8C974281-3731-4D42-8921-614C3470C592}"/>
              </a:ext>
            </a:extLst>
          </p:cNvPr>
          <p:cNvSpPr>
            <a:spLocks noGrp="1"/>
          </p:cNvSpPr>
          <p:nvPr>
            <p:ph idx="1"/>
          </p:nvPr>
        </p:nvSpPr>
        <p:spPr>
          <a:xfrm>
            <a:off x="763911" y="2052084"/>
            <a:ext cx="3032459" cy="3856229"/>
          </a:xfrm>
        </p:spPr>
        <p:txBody>
          <a:bodyPr anchor="t">
            <a:normAutofit/>
          </a:bodyPr>
          <a:lstStyle/>
          <a:p>
            <a:r>
              <a:rPr lang="en-US" sz="1600" dirty="0">
                <a:solidFill>
                  <a:srgbClr val="FFFFFF"/>
                </a:solidFill>
              </a:rPr>
              <a:t>Highest number of fatalities have been caused in year 2015</a:t>
            </a:r>
          </a:p>
        </p:txBody>
      </p:sp>
      <p:sp>
        <p:nvSpPr>
          <p:cNvPr id="16" name="Rectangle 15">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E1DCDBA-6A7B-4EC4-B219-4543B2F9B4CD}"/>
              </a:ext>
            </a:extLst>
          </p:cNvPr>
          <p:cNvPicPr>
            <a:picLocks noChangeAspect="1"/>
          </p:cNvPicPr>
          <p:nvPr/>
        </p:nvPicPr>
        <p:blipFill>
          <a:blip r:embed="rId2"/>
          <a:stretch>
            <a:fillRect/>
          </a:stretch>
        </p:blipFill>
        <p:spPr>
          <a:xfrm>
            <a:off x="4182266" y="614405"/>
            <a:ext cx="7855745" cy="6167395"/>
          </a:xfrm>
          <a:prstGeom prst="rect">
            <a:avLst/>
          </a:prstGeom>
        </p:spPr>
      </p:pic>
    </p:spTree>
    <p:extLst>
      <p:ext uri="{BB962C8B-B14F-4D97-AF65-F5344CB8AC3E}">
        <p14:creationId xmlns:p14="http://schemas.microsoft.com/office/powerpoint/2010/main" val="3408617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 y="485678"/>
            <a:ext cx="4173656"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FC78D-E508-4943-BE82-6ACD09464C7C}"/>
              </a:ext>
            </a:extLst>
          </p:cNvPr>
          <p:cNvSpPr>
            <a:spLocks noGrp="1"/>
          </p:cNvSpPr>
          <p:nvPr>
            <p:ph type="title"/>
          </p:nvPr>
        </p:nvSpPr>
        <p:spPr>
          <a:xfrm>
            <a:off x="958907" y="1113764"/>
            <a:ext cx="3268897" cy="4624327"/>
          </a:xfrm>
        </p:spPr>
        <p:txBody>
          <a:bodyPr anchor="ctr">
            <a:normAutofit/>
          </a:bodyPr>
          <a:lstStyle/>
          <a:p>
            <a:r>
              <a:rPr lang="en-US" sz="3000" dirty="0">
                <a:solidFill>
                  <a:srgbClr val="FFFFFF"/>
                </a:solidFill>
              </a:rPr>
              <a:t>INTRODUCTION</a:t>
            </a:r>
          </a:p>
        </p:txBody>
      </p:sp>
      <p:sp>
        <p:nvSpPr>
          <p:cNvPr id="16" name="Content Placeholder 2">
            <a:extLst>
              <a:ext uri="{FF2B5EF4-FFF2-40B4-BE49-F238E27FC236}">
                <a16:creationId xmlns:a16="http://schemas.microsoft.com/office/drawing/2014/main" id="{5CB064BE-FF86-4491-8D46-F464386802B5}"/>
              </a:ext>
            </a:extLst>
          </p:cNvPr>
          <p:cNvSpPr>
            <a:spLocks noGrp="1"/>
          </p:cNvSpPr>
          <p:nvPr>
            <p:ph idx="1"/>
          </p:nvPr>
        </p:nvSpPr>
        <p:spPr>
          <a:xfrm>
            <a:off x="5154562" y="1113764"/>
            <a:ext cx="6106588" cy="4624327"/>
          </a:xfrm>
        </p:spPr>
        <p:txBody>
          <a:bodyPr anchor="ctr">
            <a:normAutofit/>
          </a:bodyPr>
          <a:lstStyle/>
          <a:p>
            <a:pPr marL="0" indent="0">
              <a:buNone/>
            </a:pPr>
            <a:r>
              <a:rPr lang="en-US" dirty="0"/>
              <a:t>Traffic violation occur when drivers of vehicles violate traffic laws enforced by the government. The traffic tickets are generally provided for moving vehicles like speeding, inappropriate parking, Drinking under the influence and reckless driving. </a:t>
            </a:r>
          </a:p>
          <a:p>
            <a:pPr marL="0" indent="0">
              <a:buNone/>
            </a:pPr>
            <a:endParaRPr lang="en-US" dirty="0"/>
          </a:p>
          <a:p>
            <a:pPr marL="0" indent="0">
              <a:buNone/>
            </a:pPr>
            <a:r>
              <a:rPr lang="en-US" dirty="0"/>
              <a:t>In this analysis, we have used number of traffic violation records and types of violation as a dependent variables.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0749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507DCA8-4590-4EA2-86A3-7214C7C6FEA0}"/>
              </a:ext>
            </a:extLst>
          </p:cNvPr>
          <p:cNvSpPr>
            <a:spLocks noGrp="1"/>
          </p:cNvSpPr>
          <p:nvPr>
            <p:ph type="title"/>
          </p:nvPr>
        </p:nvSpPr>
        <p:spPr>
          <a:xfrm>
            <a:off x="763911" y="826346"/>
            <a:ext cx="3171078" cy="1013800"/>
          </a:xfrm>
        </p:spPr>
        <p:txBody>
          <a:bodyPr>
            <a:normAutofit fontScale="90000"/>
          </a:bodyPr>
          <a:lstStyle/>
          <a:p>
            <a:r>
              <a:rPr lang="en-US" sz="2400" dirty="0">
                <a:solidFill>
                  <a:srgbClr val="FFFFFF"/>
                </a:solidFill>
              </a:rPr>
              <a:t>Property damages caused due to traffic violation</a:t>
            </a:r>
          </a:p>
        </p:txBody>
      </p:sp>
      <p:sp>
        <p:nvSpPr>
          <p:cNvPr id="26" name="Content Placeholder 8">
            <a:extLst>
              <a:ext uri="{FF2B5EF4-FFF2-40B4-BE49-F238E27FC236}">
                <a16:creationId xmlns:a16="http://schemas.microsoft.com/office/drawing/2014/main" id="{B3C36E94-8E1D-469A-8A60-505265A87489}"/>
              </a:ext>
            </a:extLst>
          </p:cNvPr>
          <p:cNvSpPr>
            <a:spLocks noGrp="1"/>
          </p:cNvSpPr>
          <p:nvPr>
            <p:ph idx="1"/>
          </p:nvPr>
        </p:nvSpPr>
        <p:spPr>
          <a:xfrm>
            <a:off x="763911" y="2052084"/>
            <a:ext cx="3032459" cy="3856229"/>
          </a:xfrm>
        </p:spPr>
        <p:txBody>
          <a:bodyPr anchor="t">
            <a:normAutofit/>
          </a:bodyPr>
          <a:lstStyle/>
          <a:p>
            <a:r>
              <a:rPr lang="en-US" sz="1600" dirty="0">
                <a:solidFill>
                  <a:srgbClr val="FFFFFF"/>
                </a:solidFill>
              </a:rPr>
              <a:t>The highest number of property damages occurred in year 2017.</a:t>
            </a:r>
          </a:p>
        </p:txBody>
      </p:sp>
      <p:sp>
        <p:nvSpPr>
          <p:cNvPr id="16" name="Rectangle 15">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09A94F4-EA1D-4A5D-8171-65874B5960D6}"/>
              </a:ext>
            </a:extLst>
          </p:cNvPr>
          <p:cNvPicPr>
            <a:picLocks noChangeAspect="1"/>
          </p:cNvPicPr>
          <p:nvPr/>
        </p:nvPicPr>
        <p:blipFill>
          <a:blip r:embed="rId2"/>
          <a:stretch>
            <a:fillRect/>
          </a:stretch>
        </p:blipFill>
        <p:spPr>
          <a:xfrm>
            <a:off x="4148773" y="538207"/>
            <a:ext cx="8040052" cy="6319792"/>
          </a:xfrm>
          <a:prstGeom prst="rect">
            <a:avLst/>
          </a:prstGeom>
        </p:spPr>
      </p:pic>
    </p:spTree>
    <p:extLst>
      <p:ext uri="{BB962C8B-B14F-4D97-AF65-F5344CB8AC3E}">
        <p14:creationId xmlns:p14="http://schemas.microsoft.com/office/powerpoint/2010/main" val="1591540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BA6A09-97FD-4EA0-A3B9-38593F25802A}"/>
              </a:ext>
            </a:extLst>
          </p:cNvPr>
          <p:cNvSpPr>
            <a:spLocks noGrp="1"/>
          </p:cNvSpPr>
          <p:nvPr>
            <p:ph type="title"/>
          </p:nvPr>
        </p:nvSpPr>
        <p:spPr>
          <a:xfrm>
            <a:off x="763911" y="826346"/>
            <a:ext cx="3171078" cy="1013800"/>
          </a:xfrm>
        </p:spPr>
        <p:txBody>
          <a:bodyPr>
            <a:normAutofit fontScale="90000"/>
          </a:bodyPr>
          <a:lstStyle/>
          <a:p>
            <a:r>
              <a:rPr lang="en-US" sz="2400" dirty="0">
                <a:solidFill>
                  <a:srgbClr val="FFFFFF"/>
                </a:solidFill>
              </a:rPr>
              <a:t>Personal injury caused due to traffic violation</a:t>
            </a:r>
          </a:p>
        </p:txBody>
      </p:sp>
      <p:sp>
        <p:nvSpPr>
          <p:cNvPr id="3" name="Content Placeholder 2">
            <a:extLst>
              <a:ext uri="{FF2B5EF4-FFF2-40B4-BE49-F238E27FC236}">
                <a16:creationId xmlns:a16="http://schemas.microsoft.com/office/drawing/2014/main" id="{4A0CDB9A-6239-4CA8-A3D6-918CC67FDC08}"/>
              </a:ext>
            </a:extLst>
          </p:cNvPr>
          <p:cNvSpPr>
            <a:spLocks noGrp="1"/>
          </p:cNvSpPr>
          <p:nvPr>
            <p:ph idx="1"/>
          </p:nvPr>
        </p:nvSpPr>
        <p:spPr>
          <a:xfrm>
            <a:off x="763911" y="2052084"/>
            <a:ext cx="3032459" cy="3856229"/>
          </a:xfrm>
        </p:spPr>
        <p:txBody>
          <a:bodyPr anchor="t">
            <a:normAutofit/>
          </a:bodyPr>
          <a:lstStyle/>
          <a:p>
            <a:r>
              <a:rPr lang="en-US" sz="1600" dirty="0">
                <a:solidFill>
                  <a:srgbClr val="FFFFFF"/>
                </a:solidFill>
              </a:rPr>
              <a:t>Highest number of personal injuries took place in year 2017</a:t>
            </a:r>
          </a:p>
        </p:txBody>
      </p:sp>
      <p:sp>
        <p:nvSpPr>
          <p:cNvPr id="13" name="Rectangle 12">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689FCB-4AF3-447E-97F4-CF0179669B6E}"/>
              </a:ext>
            </a:extLst>
          </p:cNvPr>
          <p:cNvPicPr>
            <a:picLocks noChangeAspect="1"/>
          </p:cNvPicPr>
          <p:nvPr/>
        </p:nvPicPr>
        <p:blipFill>
          <a:blip r:embed="rId2"/>
          <a:stretch>
            <a:fillRect/>
          </a:stretch>
        </p:blipFill>
        <p:spPr>
          <a:xfrm>
            <a:off x="4165598" y="614405"/>
            <a:ext cx="8023228" cy="6243593"/>
          </a:xfrm>
          <a:prstGeom prst="rect">
            <a:avLst/>
          </a:prstGeom>
        </p:spPr>
      </p:pic>
    </p:spTree>
    <p:extLst>
      <p:ext uri="{BB962C8B-B14F-4D97-AF65-F5344CB8AC3E}">
        <p14:creationId xmlns:p14="http://schemas.microsoft.com/office/powerpoint/2010/main" val="3691200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87D9-8D9D-41D5-BDE5-640959BD5D4A}"/>
              </a:ext>
            </a:extLst>
          </p:cNvPr>
          <p:cNvSpPr>
            <a:spLocks noGrp="1"/>
          </p:cNvSpPr>
          <p:nvPr>
            <p:ph type="title"/>
          </p:nvPr>
        </p:nvSpPr>
        <p:spPr/>
        <p:txBody>
          <a:bodyPr/>
          <a:lstStyle/>
          <a:p>
            <a:r>
              <a:rPr lang="en-US" dirty="0"/>
              <a:t>INJURIES AND DAMAGES MONTH WISE</a:t>
            </a:r>
          </a:p>
        </p:txBody>
      </p:sp>
      <p:pic>
        <p:nvPicPr>
          <p:cNvPr id="4" name="Content Placeholder 3">
            <a:extLst>
              <a:ext uri="{FF2B5EF4-FFF2-40B4-BE49-F238E27FC236}">
                <a16:creationId xmlns:a16="http://schemas.microsoft.com/office/drawing/2014/main" id="{77AE868E-5313-4DD1-A32A-E37ACB5102AD}"/>
              </a:ext>
            </a:extLst>
          </p:cNvPr>
          <p:cNvPicPr>
            <a:picLocks noGrp="1" noChangeAspect="1"/>
          </p:cNvPicPr>
          <p:nvPr>
            <p:ph idx="1"/>
          </p:nvPr>
        </p:nvPicPr>
        <p:blipFill>
          <a:blip r:embed="rId2"/>
          <a:stretch>
            <a:fillRect/>
          </a:stretch>
        </p:blipFill>
        <p:spPr>
          <a:xfrm>
            <a:off x="-16179" y="2534494"/>
            <a:ext cx="5767790" cy="3678238"/>
          </a:xfrm>
          <a:prstGeom prst="rect">
            <a:avLst/>
          </a:prstGeom>
        </p:spPr>
      </p:pic>
      <p:pic>
        <p:nvPicPr>
          <p:cNvPr id="5" name="Picture 4">
            <a:extLst>
              <a:ext uri="{FF2B5EF4-FFF2-40B4-BE49-F238E27FC236}">
                <a16:creationId xmlns:a16="http://schemas.microsoft.com/office/drawing/2014/main" id="{EDCEBAA1-9386-404F-A341-01558CAE0528}"/>
              </a:ext>
            </a:extLst>
          </p:cNvPr>
          <p:cNvPicPr>
            <a:picLocks noChangeAspect="1"/>
          </p:cNvPicPr>
          <p:nvPr/>
        </p:nvPicPr>
        <p:blipFill>
          <a:blip r:embed="rId3"/>
          <a:stretch>
            <a:fillRect/>
          </a:stretch>
        </p:blipFill>
        <p:spPr>
          <a:xfrm>
            <a:off x="5180012" y="1905000"/>
            <a:ext cx="6705600" cy="4440238"/>
          </a:xfrm>
          <a:prstGeom prst="rect">
            <a:avLst/>
          </a:prstGeom>
        </p:spPr>
      </p:pic>
      <p:sp>
        <p:nvSpPr>
          <p:cNvPr id="6" name="Rectangle 5">
            <a:extLst>
              <a:ext uri="{FF2B5EF4-FFF2-40B4-BE49-F238E27FC236}">
                <a16:creationId xmlns:a16="http://schemas.microsoft.com/office/drawing/2014/main" id="{A94DC50D-59DD-4B5E-8EBC-1DB8D388E3D5}"/>
              </a:ext>
            </a:extLst>
          </p:cNvPr>
          <p:cNvSpPr/>
          <p:nvPr/>
        </p:nvSpPr>
        <p:spPr>
          <a:xfrm>
            <a:off x="150814" y="6212732"/>
            <a:ext cx="11456971"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October and December have the highest number of damages and injuries</a:t>
            </a:r>
          </a:p>
        </p:txBody>
      </p:sp>
    </p:spTree>
    <p:extLst>
      <p:ext uri="{BB962C8B-B14F-4D97-AF65-F5344CB8AC3E}">
        <p14:creationId xmlns:p14="http://schemas.microsoft.com/office/powerpoint/2010/main" val="3682280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1A8AF9B1-7D64-4564-969F-CB2B27ED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map&#10;&#10;Description generated with high confidence">
            <a:extLst>
              <a:ext uri="{FF2B5EF4-FFF2-40B4-BE49-F238E27FC236}">
                <a16:creationId xmlns:a16="http://schemas.microsoft.com/office/drawing/2014/main" id="{C1BBC11B-9AE7-4521-ACB5-96C64E58DBCD}"/>
              </a:ext>
            </a:extLst>
          </p:cNvPr>
          <p:cNvPicPr>
            <a:picLocks noChangeAspect="1"/>
          </p:cNvPicPr>
          <p:nvPr/>
        </p:nvPicPr>
        <p:blipFill rotWithShape="1">
          <a:blip r:embed="rId2"/>
          <a:srcRect t="27783" r="7157" b="2798"/>
          <a:stretch/>
        </p:blipFill>
        <p:spPr>
          <a:xfrm>
            <a:off x="20" y="10"/>
            <a:ext cx="12188805" cy="6857990"/>
          </a:xfrm>
          <a:prstGeom prst="rect">
            <a:avLst/>
          </a:prstGeom>
        </p:spPr>
      </p:pic>
      <p:grpSp>
        <p:nvGrpSpPr>
          <p:cNvPr id="99" name="Group 98">
            <a:extLst>
              <a:ext uri="{FF2B5EF4-FFF2-40B4-BE49-F238E27FC236}">
                <a16:creationId xmlns:a16="http://schemas.microsoft.com/office/drawing/2014/main" id="{8D854759-2D3E-4B54-A780-D84D49E80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953" y="457200"/>
            <a:ext cx="3702356" cy="5935132"/>
            <a:chOff x="438068" y="457200"/>
            <a:chExt cx="3703320" cy="5935132"/>
          </a:xfrm>
        </p:grpSpPr>
        <p:sp>
          <p:nvSpPr>
            <p:cNvPr id="100" name="Rectangle 99">
              <a:extLst>
                <a:ext uri="{FF2B5EF4-FFF2-40B4-BE49-F238E27FC236}">
                  <a16:creationId xmlns:a16="http://schemas.microsoft.com/office/drawing/2014/main" id="{459856EA-FC8A-44D1-BC3D-2B8EDD0C8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C1038B56-933B-44DD-AF10-63436FCCF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5A03C82-6A3A-42F1-BDB2-AACE014E41EE}"/>
              </a:ext>
            </a:extLst>
          </p:cNvPr>
          <p:cNvSpPr>
            <a:spLocks noGrp="1"/>
          </p:cNvSpPr>
          <p:nvPr>
            <p:ph type="title"/>
          </p:nvPr>
        </p:nvSpPr>
        <p:spPr>
          <a:xfrm>
            <a:off x="584047" y="1006956"/>
            <a:ext cx="3411179" cy="1372177"/>
          </a:xfrm>
        </p:spPr>
        <p:txBody>
          <a:bodyPr anchor="ctr">
            <a:normAutofit/>
          </a:bodyPr>
          <a:lstStyle/>
          <a:p>
            <a:r>
              <a:rPr lang="en-US"/>
              <a:t>Fatalities in cities of Maryland</a:t>
            </a:r>
          </a:p>
        </p:txBody>
      </p:sp>
      <p:sp>
        <p:nvSpPr>
          <p:cNvPr id="74" name="Content Placeholder 9">
            <a:extLst>
              <a:ext uri="{FF2B5EF4-FFF2-40B4-BE49-F238E27FC236}">
                <a16:creationId xmlns:a16="http://schemas.microsoft.com/office/drawing/2014/main" id="{0D09F820-A6FA-4DC8-B723-03C1E4ECCF80}"/>
              </a:ext>
            </a:extLst>
          </p:cNvPr>
          <p:cNvSpPr>
            <a:spLocks noGrp="1"/>
          </p:cNvSpPr>
          <p:nvPr>
            <p:ph idx="1"/>
          </p:nvPr>
        </p:nvSpPr>
        <p:spPr>
          <a:xfrm>
            <a:off x="581041" y="2438399"/>
            <a:ext cx="3414185" cy="3564467"/>
          </a:xfrm>
        </p:spPr>
        <p:txBody>
          <a:bodyPr>
            <a:normAutofit/>
          </a:bodyPr>
          <a:lstStyle/>
          <a:p>
            <a:pPr>
              <a:buFont typeface="Wingdings" panose="05000000000000000000" pitchFamily="2" charset="2"/>
              <a:buChar char="q"/>
            </a:pPr>
            <a:r>
              <a:rPr lang="en-US">
                <a:solidFill>
                  <a:schemeClr val="bg1"/>
                </a:solidFill>
              </a:rPr>
              <a:t>The markers show that most of the incidents have been occurred in Silver Spring and Gaithersburg and Germantown.</a:t>
            </a:r>
          </a:p>
          <a:p>
            <a:pPr marL="0" indent="0">
              <a:buNone/>
            </a:pPr>
            <a:endParaRPr lang="en-US">
              <a:solidFill>
                <a:schemeClr val="bg1"/>
              </a:solidFill>
            </a:endParaRPr>
          </a:p>
        </p:txBody>
      </p:sp>
    </p:spTree>
    <p:extLst>
      <p:ext uri="{BB962C8B-B14F-4D97-AF65-F5344CB8AC3E}">
        <p14:creationId xmlns:p14="http://schemas.microsoft.com/office/powerpoint/2010/main" val="3548961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1A8AF9B1-7D64-4564-969F-CB2B27ED9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map&#10;&#10;Description generated with very high confidence">
            <a:extLst>
              <a:ext uri="{FF2B5EF4-FFF2-40B4-BE49-F238E27FC236}">
                <a16:creationId xmlns:a16="http://schemas.microsoft.com/office/drawing/2014/main" id="{AEDB6DA8-8D22-428B-917F-9138C513D51E}"/>
              </a:ext>
            </a:extLst>
          </p:cNvPr>
          <p:cNvPicPr>
            <a:picLocks noChangeAspect="1"/>
          </p:cNvPicPr>
          <p:nvPr/>
        </p:nvPicPr>
        <p:blipFill rotWithShape="1">
          <a:blip r:embed="rId2"/>
          <a:srcRect t="18060" r="4820" b="10773"/>
          <a:stretch/>
        </p:blipFill>
        <p:spPr>
          <a:xfrm>
            <a:off x="20" y="10"/>
            <a:ext cx="12188805" cy="6857990"/>
          </a:xfrm>
          <a:prstGeom prst="rect">
            <a:avLst/>
          </a:prstGeom>
        </p:spPr>
      </p:pic>
      <p:grpSp>
        <p:nvGrpSpPr>
          <p:cNvPr id="25" name="Group 19">
            <a:extLst>
              <a:ext uri="{FF2B5EF4-FFF2-40B4-BE49-F238E27FC236}">
                <a16:creationId xmlns:a16="http://schemas.microsoft.com/office/drawing/2014/main" id="{8D854759-2D3E-4B54-A780-D84D49E80F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953" y="457200"/>
            <a:ext cx="3702356" cy="5935132"/>
            <a:chOff x="438068" y="457200"/>
            <a:chExt cx="3703320" cy="5935132"/>
          </a:xfrm>
        </p:grpSpPr>
        <p:sp>
          <p:nvSpPr>
            <p:cNvPr id="21" name="Rectangle 20">
              <a:extLst>
                <a:ext uri="{FF2B5EF4-FFF2-40B4-BE49-F238E27FC236}">
                  <a16:creationId xmlns:a16="http://schemas.microsoft.com/office/drawing/2014/main" id="{459856EA-FC8A-44D1-BC3D-2B8EDD0C86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6" name="Rectangle 21">
              <a:extLst>
                <a:ext uri="{FF2B5EF4-FFF2-40B4-BE49-F238E27FC236}">
                  <a16:creationId xmlns:a16="http://schemas.microsoft.com/office/drawing/2014/main" id="{C1038B56-933B-44DD-AF10-63436FCCFB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37284B4-6C86-4960-AD2D-6F305334D955}"/>
              </a:ext>
            </a:extLst>
          </p:cNvPr>
          <p:cNvSpPr>
            <a:spLocks noGrp="1"/>
          </p:cNvSpPr>
          <p:nvPr>
            <p:ph type="title"/>
          </p:nvPr>
        </p:nvSpPr>
        <p:spPr>
          <a:xfrm>
            <a:off x="584047" y="1006956"/>
            <a:ext cx="3411179" cy="1372177"/>
          </a:xfrm>
        </p:spPr>
        <p:txBody>
          <a:bodyPr anchor="ctr">
            <a:normAutofit/>
          </a:bodyPr>
          <a:lstStyle/>
          <a:p>
            <a:r>
              <a:rPr lang="en-US"/>
              <a:t>PROPERTY DAMAGE IN CITIES OF MARYLAND</a:t>
            </a:r>
            <a:endParaRPr lang="en-US" dirty="0"/>
          </a:p>
        </p:txBody>
      </p:sp>
      <p:sp>
        <p:nvSpPr>
          <p:cNvPr id="3" name="Content Placeholder 2">
            <a:extLst>
              <a:ext uri="{FF2B5EF4-FFF2-40B4-BE49-F238E27FC236}">
                <a16:creationId xmlns:a16="http://schemas.microsoft.com/office/drawing/2014/main" id="{B3756E35-CE3D-445C-8AC2-32D35ADD698F}"/>
              </a:ext>
            </a:extLst>
          </p:cNvPr>
          <p:cNvSpPr>
            <a:spLocks noGrp="1"/>
          </p:cNvSpPr>
          <p:nvPr>
            <p:ph idx="1"/>
          </p:nvPr>
        </p:nvSpPr>
        <p:spPr>
          <a:xfrm>
            <a:off x="581041" y="2438399"/>
            <a:ext cx="3414185" cy="3564467"/>
          </a:xfrm>
        </p:spPr>
        <p:txBody>
          <a:bodyPr>
            <a:normAutofit/>
          </a:bodyPr>
          <a:lstStyle/>
          <a:p>
            <a:pPr>
              <a:buFont typeface="Wingdings" panose="05000000000000000000" pitchFamily="2" charset="2"/>
              <a:buChar char="q"/>
            </a:pPr>
            <a:r>
              <a:rPr lang="en-US" dirty="0">
                <a:solidFill>
                  <a:schemeClr val="bg1"/>
                </a:solidFill>
              </a:rPr>
              <a:t>The cities Silver Spring, White Oak, Gaithersburg and Rockville have the highest number of property damage in Maryland.</a:t>
            </a:r>
          </a:p>
        </p:txBody>
      </p:sp>
    </p:spTree>
    <p:extLst>
      <p:ext uri="{BB962C8B-B14F-4D97-AF65-F5344CB8AC3E}">
        <p14:creationId xmlns:p14="http://schemas.microsoft.com/office/powerpoint/2010/main" val="852033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417" y="457200"/>
            <a:ext cx="370235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0052" y="453643"/>
            <a:ext cx="3702356"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25" y="457200"/>
            <a:ext cx="3702355"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417" y="3085765"/>
            <a:ext cx="11259933"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25">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0203041-517B-4E6F-AA7C-097A0EFA5ABD}"/>
              </a:ext>
            </a:extLst>
          </p:cNvPr>
          <p:cNvPicPr>
            <a:picLocks noChangeAspect="1"/>
          </p:cNvPicPr>
          <p:nvPr/>
        </p:nvPicPr>
        <p:blipFill rotWithShape="1">
          <a:blip r:embed="rId2"/>
          <a:srcRect t="24201" r="9090" b="9799"/>
          <a:stretch/>
        </p:blipFill>
        <p:spPr>
          <a:xfrm>
            <a:off x="1223220" y="347944"/>
            <a:ext cx="10917432" cy="6142656"/>
          </a:xfrm>
          <a:prstGeom prst="rect">
            <a:avLst/>
          </a:prstGeom>
        </p:spPr>
      </p:pic>
      <p:grpSp>
        <p:nvGrpSpPr>
          <p:cNvPr id="28" name="Group 27">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953" y="457200"/>
            <a:ext cx="3702356" cy="5935132"/>
            <a:chOff x="438068" y="457200"/>
            <a:chExt cx="3703320" cy="5935132"/>
          </a:xfrm>
        </p:grpSpPr>
        <p:sp>
          <p:nvSpPr>
            <p:cNvPr id="29" name="Rectangle 28">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58C48AA-E782-4D2B-B2E8-D433A6A4C450}"/>
              </a:ext>
            </a:extLst>
          </p:cNvPr>
          <p:cNvSpPr>
            <a:spLocks noGrp="1"/>
          </p:cNvSpPr>
          <p:nvPr>
            <p:ph type="title"/>
          </p:nvPr>
        </p:nvSpPr>
        <p:spPr>
          <a:xfrm>
            <a:off x="582948" y="914400"/>
            <a:ext cx="3411179" cy="914400"/>
          </a:xfrm>
        </p:spPr>
        <p:txBody>
          <a:bodyPr vert="horz" lIns="91440" tIns="45720" rIns="91440" bIns="45720" rtlCol="0" anchor="b">
            <a:normAutofit fontScale="90000"/>
          </a:bodyPr>
          <a:lstStyle/>
          <a:p>
            <a:pPr defTabSz="457200"/>
            <a:r>
              <a:rPr lang="en-US" sz="2800" dirty="0"/>
              <a:t>Personal INJURY IN CITIES OF MARYLAND </a:t>
            </a:r>
          </a:p>
        </p:txBody>
      </p:sp>
      <p:sp>
        <p:nvSpPr>
          <p:cNvPr id="6" name="Rectangle 5">
            <a:extLst>
              <a:ext uri="{FF2B5EF4-FFF2-40B4-BE49-F238E27FC236}">
                <a16:creationId xmlns:a16="http://schemas.microsoft.com/office/drawing/2014/main" id="{4250A241-4ACE-42DE-BA84-31D0AA8B0FAE}"/>
              </a:ext>
            </a:extLst>
          </p:cNvPr>
          <p:cNvSpPr/>
          <p:nvPr/>
        </p:nvSpPr>
        <p:spPr>
          <a:xfrm>
            <a:off x="610907" y="2063439"/>
            <a:ext cx="3391684" cy="15276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dirty="0"/>
              <a:t>Most of the incidents have occurred in Silver Spring, Gaithersburg, Rockville and Germantown </a:t>
            </a:r>
          </a:p>
        </p:txBody>
      </p:sp>
    </p:spTree>
    <p:extLst>
      <p:ext uri="{BB962C8B-B14F-4D97-AF65-F5344CB8AC3E}">
        <p14:creationId xmlns:p14="http://schemas.microsoft.com/office/powerpoint/2010/main" val="947272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74D36-E0DD-4F57-BFB1-08746AC3DA0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E29E63E-7F40-4F6C-8BAA-213F42568F87}"/>
              </a:ext>
            </a:extLst>
          </p:cNvPr>
          <p:cNvSpPr>
            <a:spLocks noGrp="1"/>
          </p:cNvSpPr>
          <p:nvPr>
            <p:ph idx="1"/>
          </p:nvPr>
        </p:nvSpPr>
        <p:spPr>
          <a:xfrm>
            <a:off x="581042" y="2819400"/>
            <a:ext cx="11026743" cy="3678303"/>
          </a:xfrm>
        </p:spPr>
        <p:txBody>
          <a:bodyPr>
            <a:normAutofit fontScale="92500" lnSpcReduction="20000"/>
          </a:bodyPr>
          <a:lstStyle/>
          <a:p>
            <a:pPr lvl="0"/>
            <a:endParaRPr lang="en-US" dirty="0"/>
          </a:p>
          <a:p>
            <a:pPr lvl="0"/>
            <a:r>
              <a:rPr lang="en-US" dirty="0"/>
              <a:t>Silver Spring had a number of fatalities, personal injuries and property damages.</a:t>
            </a:r>
          </a:p>
          <a:p>
            <a:pPr lvl="0"/>
            <a:r>
              <a:rPr lang="en-US" dirty="0"/>
              <a:t>Most of the incidents took place in the year 2016 and also in 2018 in the month of April</a:t>
            </a:r>
          </a:p>
          <a:p>
            <a:pPr lvl="0"/>
            <a:r>
              <a:rPr lang="en-US" dirty="0"/>
              <a:t>Most of the violations have constantly occurred during vacation time. </a:t>
            </a:r>
          </a:p>
          <a:p>
            <a:pPr lvl="0"/>
            <a:r>
              <a:rPr lang="en-US" dirty="0"/>
              <a:t>Drinking under influence took place generally during the weekends and between 3pm – 10pm.</a:t>
            </a:r>
          </a:p>
          <a:p>
            <a:pPr lvl="0"/>
            <a:r>
              <a:rPr lang="en-US" dirty="0"/>
              <a:t>Marked patrol is the most common type of arrest in arresting for violating the traffic</a:t>
            </a:r>
          </a:p>
          <a:p>
            <a:pPr lvl="0"/>
            <a:r>
              <a:rPr lang="en-US" dirty="0"/>
              <a:t>Males have been more involved in violating traffic</a:t>
            </a:r>
          </a:p>
          <a:p>
            <a:pPr lvl="0"/>
            <a:r>
              <a:rPr lang="en-US" dirty="0"/>
              <a:t>Female count in drinking under influence is more than males.</a:t>
            </a:r>
          </a:p>
          <a:p>
            <a:r>
              <a:rPr lang="en-US" dirty="0"/>
              <a:t>Silver Spring has the highest number of a traffic violation in Maryland.</a:t>
            </a:r>
          </a:p>
          <a:p>
            <a:r>
              <a:rPr lang="en-US" dirty="0"/>
              <a:t>In this study, we have analyzed that this data can be used to reduce traffic violation in future and understanding the causes.</a:t>
            </a:r>
          </a:p>
          <a:p>
            <a:endParaRPr lang="en-US" dirty="0"/>
          </a:p>
          <a:p>
            <a:pPr lvl="0"/>
            <a:endParaRPr lang="en-US" dirty="0"/>
          </a:p>
          <a:p>
            <a:pPr lvl="0"/>
            <a:endParaRPr lang="en-US" dirty="0"/>
          </a:p>
          <a:p>
            <a:pPr lvl="0"/>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3804868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123B-9B1C-427B-96A4-AEAEEC9064F2}"/>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990239AA-9055-4B75-A25A-0038B44335EC}"/>
              </a:ext>
            </a:extLst>
          </p:cNvPr>
          <p:cNvSpPr>
            <a:spLocks noGrp="1"/>
          </p:cNvSpPr>
          <p:nvPr>
            <p:ph idx="1"/>
          </p:nvPr>
        </p:nvSpPr>
        <p:spPr/>
        <p:txBody>
          <a:bodyPr/>
          <a:lstStyle/>
          <a:p>
            <a:r>
              <a:rPr lang="en-US" dirty="0"/>
              <a:t>The first challenge is that all of the variables are categorical and not continuous.  </a:t>
            </a:r>
          </a:p>
          <a:p>
            <a:r>
              <a:rPr lang="en-US" dirty="0"/>
              <a:t>There was a limitation in choosing graphs for categorical data. </a:t>
            </a:r>
          </a:p>
          <a:p>
            <a:r>
              <a:rPr lang="en-US" dirty="0"/>
              <a:t>We have relied on the “count” of violations variable as the dependent variables and grouped it with each category.</a:t>
            </a:r>
          </a:p>
          <a:p>
            <a:r>
              <a:rPr lang="en-US" dirty="0"/>
              <a:t>The dataset is huge and hence we had to subset the data.</a:t>
            </a:r>
          </a:p>
          <a:p>
            <a:r>
              <a:rPr lang="en-US" dirty="0"/>
              <a:t>To map the locations in leaflets we had to subset the data for various variables.</a:t>
            </a:r>
          </a:p>
          <a:p>
            <a:pPr marL="0" indent="0">
              <a:buNone/>
            </a:pPr>
            <a:endParaRPr lang="en-US" dirty="0"/>
          </a:p>
        </p:txBody>
      </p:sp>
    </p:spTree>
    <p:extLst>
      <p:ext uri="{BB962C8B-B14F-4D97-AF65-F5344CB8AC3E}">
        <p14:creationId xmlns:p14="http://schemas.microsoft.com/office/powerpoint/2010/main" val="36834151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41CCB-A45C-454F-8728-8CB6636143A8}"/>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AA0E3F3-2578-45B2-B626-8269B8E256A6}"/>
              </a:ext>
            </a:extLst>
          </p:cNvPr>
          <p:cNvSpPr>
            <a:spLocks noGrp="1"/>
          </p:cNvSpPr>
          <p:nvPr>
            <p:ph idx="1"/>
          </p:nvPr>
        </p:nvSpPr>
        <p:spPr>
          <a:xfrm>
            <a:off x="568568" y="2209800"/>
            <a:ext cx="11026743" cy="3678303"/>
          </a:xfrm>
        </p:spPr>
        <p:txBody>
          <a:bodyPr>
            <a:normAutofit fontScale="40000" lnSpcReduction="20000"/>
          </a:bodyPr>
          <a:lstStyle/>
          <a:p>
            <a:pPr lvl="0"/>
            <a:r>
              <a:rPr lang="en-US" sz="3400" dirty="0"/>
              <a:t>Data.gov. (n.d.). Retrieved from https://www.data.gov/</a:t>
            </a:r>
          </a:p>
          <a:p>
            <a:pPr lvl="0"/>
            <a:r>
              <a:rPr lang="en-US" sz="3400" dirty="0"/>
              <a:t>Traffic Violations. (2018, August 09). Retrieved from </a:t>
            </a:r>
            <a:r>
              <a:rPr lang="en-US" sz="3400" dirty="0">
                <a:hlinkClick r:id="rId2"/>
              </a:rPr>
              <a:t>https://catalog.data.gov/dataset/traffic-violations-56dda</a:t>
            </a:r>
            <a:endParaRPr lang="en-US" sz="3400" dirty="0"/>
          </a:p>
          <a:p>
            <a:r>
              <a:rPr lang="en-US" sz="3400" dirty="0"/>
              <a:t>Campbell, C. (2018, June 18). 'The traffic is horrible': Baltimore commute ranks among nation's longest. Retrieved from http://www.baltimoresun.com/news/maryland/baltimore-city/bs-md-commute-times-20180510-story.html</a:t>
            </a:r>
          </a:p>
          <a:p>
            <a:r>
              <a:rPr lang="en-US" sz="3400" dirty="0"/>
              <a:t>WTTG. (n.d.). More than 32,000 citations issued to drivers for illegally passing Montgomery County school buses. Retrieved from http://www.fox5dc.com/news/local-news/more-than-32-000-citations-issued-to-drivers-for-illegally-passing-montgomery-county-school-buses</a:t>
            </a:r>
          </a:p>
          <a:p>
            <a:r>
              <a:rPr lang="en-US" sz="3400" dirty="0"/>
              <a:t>Majority of County's Most Backed-up Thoroughfares in Bethesda, Silver Spring. (2017, February 10). Retrieved from https://bethesdamagazine.com/Bethesda-Beat/2017/Majority-of-Countys-Most-Backed-up-Thoroughfares-in-Bethesda-Silver-Spring/</a:t>
            </a:r>
          </a:p>
          <a:p>
            <a:r>
              <a:rPr lang="en-US" sz="3400" dirty="0"/>
              <a:t>Aesthetic specifications. (n.d.). Retrieved from https://ggplot2.tidyverse.org/articles/ggplot2-specs.html</a:t>
            </a:r>
          </a:p>
          <a:p>
            <a:r>
              <a:rPr lang="en-US" sz="3400" dirty="0"/>
              <a:t>(n.d.). Retrieved from https://rstudio.github.io/leaflet/?Name=Leaflet for R (required reading)</a:t>
            </a:r>
          </a:p>
          <a:p>
            <a:r>
              <a:rPr lang="en-US" sz="3400" dirty="0"/>
              <a:t>(n.d.). Retrieved from http://www.cookbook-r.com/Graphs/Facets_(ggplot2)/#facetwrap</a:t>
            </a:r>
          </a:p>
          <a:p>
            <a:pPr marL="0" indent="0">
              <a:buNone/>
            </a:pPr>
            <a:br>
              <a:rPr lang="en-US" dirty="0"/>
            </a:br>
            <a:br>
              <a:rPr lang="en-US" dirty="0"/>
            </a:br>
            <a:br>
              <a:rPr lang="en-US" dirty="0"/>
            </a:br>
            <a:br>
              <a:rPr lang="en-US" dirty="0"/>
            </a:br>
            <a:br>
              <a:rPr lang="en-US" dirty="0"/>
            </a:br>
            <a:br>
              <a:rPr lang="en-US" dirty="0"/>
            </a:br>
            <a:endParaRPr lang="en-US" dirty="0"/>
          </a:p>
          <a:p>
            <a:endParaRPr lang="en-US" dirty="0"/>
          </a:p>
        </p:txBody>
      </p:sp>
    </p:spTree>
    <p:extLst>
      <p:ext uri="{BB962C8B-B14F-4D97-AF65-F5344CB8AC3E}">
        <p14:creationId xmlns:p14="http://schemas.microsoft.com/office/powerpoint/2010/main" val="3690227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417" y="457200"/>
            <a:ext cx="370235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0052" y="453643"/>
            <a:ext cx="3702356"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25" y="457200"/>
            <a:ext cx="3702355"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417" y="3085765"/>
            <a:ext cx="11259933"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E3EF7B-F687-4E01-BAA4-C29567C62648}"/>
              </a:ext>
            </a:extLst>
          </p:cNvPr>
          <p:cNvSpPr>
            <a:spLocks noGrp="1"/>
          </p:cNvSpPr>
          <p:nvPr>
            <p:ph type="title"/>
          </p:nvPr>
        </p:nvSpPr>
        <p:spPr>
          <a:xfrm>
            <a:off x="4448801" y="1507414"/>
            <a:ext cx="7293607" cy="3703320"/>
          </a:xfrm>
        </p:spPr>
        <p:txBody>
          <a:bodyPr vert="horz" lIns="91440" tIns="45720" rIns="91440" bIns="45720" rtlCol="0" anchor="ctr">
            <a:normAutofit/>
          </a:bodyPr>
          <a:lstStyle/>
          <a:p>
            <a:pPr defTabSz="457200"/>
            <a:r>
              <a:rPr lang="en-US" sz="4800">
                <a:solidFill>
                  <a:schemeClr val="accent1"/>
                </a:solidFill>
              </a:rPr>
              <a:t>QUESTION AND ANSWERS?</a:t>
            </a:r>
          </a:p>
        </p:txBody>
      </p:sp>
      <p:sp>
        <p:nvSpPr>
          <p:cNvPr id="26" name="Rectangle 1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417" y="453642"/>
            <a:ext cx="11295991"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8007" y="3329719"/>
            <a:ext cx="3703320" cy="587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417" y="5878019"/>
            <a:ext cx="11295991"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34932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9B71-9229-4AED-BFFD-616C7BD6107C}"/>
              </a:ext>
            </a:extLst>
          </p:cNvPr>
          <p:cNvSpPr>
            <a:spLocks noGrp="1"/>
          </p:cNvSpPr>
          <p:nvPr>
            <p:ph type="title"/>
          </p:nvPr>
        </p:nvSpPr>
        <p:spPr>
          <a:xfrm>
            <a:off x="5136855" y="522932"/>
            <a:ext cx="5528366" cy="1088381"/>
          </a:xfrm>
        </p:spPr>
        <p:txBody>
          <a:bodyPr vert="horz" lIns="91440" tIns="45720" rIns="91440" bIns="45720" rtlCol="0" anchor="b">
            <a:normAutofit/>
          </a:bodyPr>
          <a:lstStyle/>
          <a:p>
            <a:pPr defTabSz="914400"/>
            <a:r>
              <a:rPr lang="en-US" sz="4400" dirty="0"/>
              <a:t>Data source </a:t>
            </a:r>
          </a:p>
        </p:txBody>
      </p:sp>
      <p:sp>
        <p:nvSpPr>
          <p:cNvPr id="3" name="Content Placeholder 2">
            <a:extLst>
              <a:ext uri="{FF2B5EF4-FFF2-40B4-BE49-F238E27FC236}">
                <a16:creationId xmlns:a16="http://schemas.microsoft.com/office/drawing/2014/main" id="{F070CFDA-CA35-44CE-9BD2-1A6F43DCC9E5}"/>
              </a:ext>
            </a:extLst>
          </p:cNvPr>
          <p:cNvSpPr>
            <a:spLocks noGrp="1"/>
          </p:cNvSpPr>
          <p:nvPr>
            <p:ph idx="1"/>
          </p:nvPr>
        </p:nvSpPr>
        <p:spPr>
          <a:xfrm>
            <a:off x="5180012" y="1563688"/>
            <a:ext cx="5485209" cy="3694112"/>
          </a:xfrm>
        </p:spPr>
        <p:txBody>
          <a:bodyPr vert="horz" lIns="91440" tIns="45720" rIns="91440" bIns="45720" rtlCol="0">
            <a:normAutofit/>
          </a:bodyPr>
          <a:lstStyle/>
          <a:p>
            <a:r>
              <a:rPr lang="en-US" dirty="0"/>
              <a:t>DATA.GOV is a </a:t>
            </a:r>
            <a:r>
              <a:rPr lang="en-US" u="sng" dirty="0">
                <a:hlinkClick r:id="rId3"/>
              </a:rPr>
              <a:t>U.S. government</a:t>
            </a:r>
            <a:r>
              <a:rPr lang="en-US" dirty="0"/>
              <a:t> website which aims to provide public access to machine-readable datasets which is generated by Federal Government. </a:t>
            </a:r>
          </a:p>
          <a:p>
            <a:br>
              <a:rPr lang="en-US" dirty="0"/>
            </a:br>
            <a:r>
              <a:rPr lang="en-US" dirty="0"/>
              <a:t>This dataset contains traffic violation information from all electronic traffic violations issued in the Montgomery County of Maryland.  </a:t>
            </a:r>
          </a:p>
          <a:p>
            <a:pPr marL="0" indent="0" defTabSz="914400">
              <a:buNone/>
            </a:pPr>
            <a:endParaRPr lang="en-US" sz="1800" dirty="0">
              <a:solidFill>
                <a:schemeClr val="tx1"/>
              </a:solidFill>
            </a:endParaRPr>
          </a:p>
        </p:txBody>
      </p:sp>
      <p:pic>
        <p:nvPicPr>
          <p:cNvPr id="5" name="Picture 4" descr="A close up of a logo&#10;&#10;Description generated with very high confidence">
            <a:extLst>
              <a:ext uri="{FF2B5EF4-FFF2-40B4-BE49-F238E27FC236}">
                <a16:creationId xmlns:a16="http://schemas.microsoft.com/office/drawing/2014/main" id="{9806A3D2-D532-4A20-A50B-8F3F0F9117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159" y="1539645"/>
            <a:ext cx="3161707" cy="352471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20083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 y="485678"/>
            <a:ext cx="4173656"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C34D4-E8C3-4A75-AD1A-300A40D107F1}"/>
              </a:ext>
            </a:extLst>
          </p:cNvPr>
          <p:cNvSpPr>
            <a:spLocks noGrp="1"/>
          </p:cNvSpPr>
          <p:nvPr>
            <p:ph type="title"/>
          </p:nvPr>
        </p:nvSpPr>
        <p:spPr>
          <a:xfrm>
            <a:off x="958907" y="1113764"/>
            <a:ext cx="3268897" cy="4624327"/>
          </a:xfrm>
        </p:spPr>
        <p:txBody>
          <a:bodyPr anchor="ctr">
            <a:normAutofit/>
          </a:bodyPr>
          <a:lstStyle/>
          <a:p>
            <a:r>
              <a:rPr lang="en-US" sz="3200" dirty="0">
                <a:solidFill>
                  <a:srgbClr val="FFFFFF"/>
                </a:solidFill>
              </a:rPr>
              <a:t>ISSUES RELATED to TRAFFIC violation</a:t>
            </a:r>
          </a:p>
        </p:txBody>
      </p:sp>
      <p:sp>
        <p:nvSpPr>
          <p:cNvPr id="3" name="Content Placeholder 2">
            <a:extLst>
              <a:ext uri="{FF2B5EF4-FFF2-40B4-BE49-F238E27FC236}">
                <a16:creationId xmlns:a16="http://schemas.microsoft.com/office/drawing/2014/main" id="{C4BFB689-9102-40F3-96C8-172500C2D892}"/>
              </a:ext>
            </a:extLst>
          </p:cNvPr>
          <p:cNvSpPr>
            <a:spLocks noGrp="1"/>
          </p:cNvSpPr>
          <p:nvPr>
            <p:ph idx="1"/>
          </p:nvPr>
        </p:nvSpPr>
        <p:spPr>
          <a:xfrm>
            <a:off x="5154562" y="1113764"/>
            <a:ext cx="6106588" cy="4624327"/>
          </a:xfrm>
        </p:spPr>
        <p:txBody>
          <a:bodyPr anchor="ctr">
            <a:normAutofit fontScale="92500" lnSpcReduction="10000"/>
          </a:bodyPr>
          <a:lstStyle/>
          <a:p>
            <a:pPr marL="0" indent="0">
              <a:buNone/>
            </a:pPr>
            <a:r>
              <a:rPr lang="en-US" dirty="0"/>
              <a:t> </a:t>
            </a:r>
          </a:p>
          <a:p>
            <a:pPr lvl="0"/>
            <a:r>
              <a:rPr lang="en-US" dirty="0"/>
              <a:t>Maryland is one of the states which has the worst traffic as per the given article </a:t>
            </a:r>
            <a:r>
              <a:rPr lang="en-US" u="sng" dirty="0">
                <a:hlinkClick r:id="rId2"/>
              </a:rPr>
              <a:t>http://www.baltimoresun.com/news/maryland/baltimore-city/bs-MD-commute-times-20180510-story.html</a:t>
            </a:r>
            <a:r>
              <a:rPr lang="en-US" dirty="0"/>
              <a:t> due to an increase in jobs and overall population have increased</a:t>
            </a:r>
          </a:p>
          <a:p>
            <a:pPr lvl="0"/>
            <a:r>
              <a:rPr lang="en-US" dirty="0"/>
              <a:t>In this article </a:t>
            </a:r>
            <a:r>
              <a:rPr lang="en-US" u="sng" dirty="0">
                <a:hlinkClick r:id="rId3"/>
              </a:rPr>
              <a:t>http://www.fox5dc.com/news/local-news/more-than-32-000-citations-issued-to-drivers-for-illegally-passing-montgomery-county-school-buses</a:t>
            </a:r>
            <a:r>
              <a:rPr lang="en-US" dirty="0"/>
              <a:t> it says that almost 32,000 citations have been issued to drivers for illegally passing Montgomery county school buses during 2017 – 2018 in Bethesda, Md.</a:t>
            </a:r>
          </a:p>
          <a:p>
            <a:pPr lvl="0"/>
            <a:r>
              <a:rPr lang="en-US" dirty="0"/>
              <a:t>Bethesda and Silver Spring are home to seven of Montgomery County’s 10 most congested transportation corridors as per the given article https://bethesdamagazine.com/Bethesda-Beat/2017/Majority-of-Countys-Most-Backed-up-Thoroughfares-in-Bethesda-Silver-Spring/</a:t>
            </a:r>
          </a:p>
          <a:p>
            <a:endParaRPr lang="en-US" sz="1700" dirty="0"/>
          </a:p>
          <a:p>
            <a:endParaRPr lang="en-US" sz="1700" dirty="0"/>
          </a:p>
        </p:txBody>
      </p:sp>
    </p:spTree>
    <p:extLst>
      <p:ext uri="{BB962C8B-B14F-4D97-AF65-F5344CB8AC3E}">
        <p14:creationId xmlns:p14="http://schemas.microsoft.com/office/powerpoint/2010/main" val="64916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5F28DDD-9641-43BA-944D-79B06870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1"/>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E0685F-1882-4F2A-BDD7-B40FB7236ECE}"/>
              </a:ext>
            </a:extLst>
          </p:cNvPr>
          <p:cNvSpPr>
            <a:spLocks noGrp="1"/>
          </p:cNvSpPr>
          <p:nvPr>
            <p:ph type="title"/>
          </p:nvPr>
        </p:nvSpPr>
        <p:spPr>
          <a:xfrm>
            <a:off x="746033" y="1037967"/>
            <a:ext cx="3053296" cy="4709131"/>
          </a:xfrm>
        </p:spPr>
        <p:txBody>
          <a:bodyPr anchor="ctr">
            <a:normAutofit/>
          </a:bodyPr>
          <a:lstStyle/>
          <a:p>
            <a:r>
              <a:rPr lang="en-US">
                <a:solidFill>
                  <a:schemeClr val="accent1"/>
                </a:solidFill>
              </a:rPr>
              <a:t>RESEARCH QUESTION</a:t>
            </a:r>
          </a:p>
        </p:txBody>
      </p:sp>
      <p:sp>
        <p:nvSpPr>
          <p:cNvPr id="19" name="Rectangle 18">
            <a:extLst>
              <a:ext uri="{FF2B5EF4-FFF2-40B4-BE49-F238E27FC236}">
                <a16:creationId xmlns:a16="http://schemas.microsoft.com/office/drawing/2014/main" id="{32AA2954-062E-4B72-A97B-0B066FB15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417" y="457200"/>
            <a:ext cx="3702356"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0CA29A6-E0B1-40CD-ADF7-7B8E932A3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725" y="457200"/>
            <a:ext cx="3702355"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8DD5F866-AD72-475A-B6C6-54E4577D4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0052" y="453643"/>
            <a:ext cx="3702356"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C02BAD4C-6EA9-4F10-92D4-A1C8C53DAE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5745" y="723898"/>
            <a:ext cx="7496663"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2" name="Content Placeholder 2">
            <a:extLst>
              <a:ext uri="{FF2B5EF4-FFF2-40B4-BE49-F238E27FC236}">
                <a16:creationId xmlns:a16="http://schemas.microsoft.com/office/drawing/2014/main" id="{B4A3ACFC-EB99-4211-BC55-8CEFD8EA5E81}"/>
              </a:ext>
            </a:extLst>
          </p:cNvPr>
          <p:cNvGraphicFramePr>
            <a:graphicFrameLocks noGrp="1"/>
          </p:cNvGraphicFramePr>
          <p:nvPr>
            <p:ph idx="1"/>
            <p:extLst>
              <p:ext uri="{D42A27DB-BD31-4B8C-83A1-F6EECF244321}">
                <p14:modId xmlns:p14="http://schemas.microsoft.com/office/powerpoint/2010/main" val="794189449"/>
              </p:ext>
            </p:extLst>
          </p:nvPr>
        </p:nvGraphicFramePr>
        <p:xfrm>
          <a:off x="4597240" y="1037967"/>
          <a:ext cx="7010544"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74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82DAA-379B-4B8E-B240-C148C0FB3AD9}"/>
              </a:ext>
            </a:extLst>
          </p:cNvPr>
          <p:cNvSpPr>
            <a:spLocks noGrp="1"/>
          </p:cNvSpPr>
          <p:nvPr>
            <p:ph type="title"/>
          </p:nvPr>
        </p:nvSpPr>
        <p:spPr/>
        <p:txBody>
          <a:bodyPr/>
          <a:lstStyle/>
          <a:p>
            <a:r>
              <a:rPr lang="en-US" dirty="0"/>
              <a:t>Sub questions:</a:t>
            </a:r>
          </a:p>
        </p:txBody>
      </p:sp>
      <p:sp>
        <p:nvSpPr>
          <p:cNvPr id="3" name="Content Placeholder 2">
            <a:extLst>
              <a:ext uri="{FF2B5EF4-FFF2-40B4-BE49-F238E27FC236}">
                <a16:creationId xmlns:a16="http://schemas.microsoft.com/office/drawing/2014/main" id="{C38E8D12-1883-4AC7-976E-F219FEA5F506}"/>
              </a:ext>
            </a:extLst>
          </p:cNvPr>
          <p:cNvSpPr>
            <a:spLocks noGrp="1"/>
          </p:cNvSpPr>
          <p:nvPr>
            <p:ph idx="1"/>
          </p:nvPr>
        </p:nvSpPr>
        <p:spPr/>
        <p:txBody>
          <a:bodyPr>
            <a:normAutofit fontScale="92500" lnSpcReduction="10000"/>
          </a:bodyPr>
          <a:lstStyle/>
          <a:p>
            <a:pPr lvl="0"/>
            <a:r>
              <a:rPr lang="en-US" dirty="0"/>
              <a:t>Which type of vehicle has been mostly involved in violating the traffic? </a:t>
            </a:r>
          </a:p>
          <a:p>
            <a:pPr lvl="0"/>
            <a:r>
              <a:rPr lang="en-US" dirty="0"/>
              <a:t>What are the various types of arrest for violating the traffic?</a:t>
            </a:r>
          </a:p>
          <a:p>
            <a:pPr lvl="0"/>
            <a:r>
              <a:rPr lang="en-US" dirty="0"/>
              <a:t>Which city has the highest number of traffic violation and fatalities in Maryland? </a:t>
            </a:r>
          </a:p>
          <a:p>
            <a:pPr lvl="0"/>
            <a:r>
              <a:rPr lang="en-US" dirty="0"/>
              <a:t>What are the reasons for a traffic violation?</a:t>
            </a:r>
          </a:p>
          <a:p>
            <a:pPr lvl="0"/>
            <a:r>
              <a:rPr lang="en-US" dirty="0"/>
              <a:t>Which city had the highest number of fatalities?</a:t>
            </a:r>
          </a:p>
          <a:p>
            <a:pPr lvl="0"/>
            <a:r>
              <a:rPr lang="en-US" dirty="0"/>
              <a:t>Which gender and race are highly involved in violating the traffic? </a:t>
            </a:r>
          </a:p>
          <a:p>
            <a:pPr lvl="0"/>
            <a:r>
              <a:rPr lang="en-US" dirty="0"/>
              <a:t>Which gender has been involved in Drinking under influence cases?</a:t>
            </a:r>
          </a:p>
          <a:p>
            <a:pPr lvl="0"/>
            <a:r>
              <a:rPr lang="en-US" dirty="0"/>
              <a:t>Does the traffic violation has resulted in any personal injury or property damage?</a:t>
            </a:r>
          </a:p>
          <a:p>
            <a:pPr lvl="0"/>
            <a:r>
              <a:rPr lang="en-US" dirty="0"/>
              <a:t>Does the traffic is violated during weekends or weekdays because of DUI and at what time?</a:t>
            </a:r>
          </a:p>
          <a:p>
            <a:pPr lvl="0"/>
            <a:r>
              <a:rPr lang="en-US" dirty="0"/>
              <a:t>At what time of year(month) traffic is mostly violated? Is it during Vacation time?</a:t>
            </a:r>
          </a:p>
          <a:p>
            <a:endParaRPr lang="en-US" dirty="0"/>
          </a:p>
        </p:txBody>
      </p:sp>
    </p:spTree>
    <p:extLst>
      <p:ext uri="{BB962C8B-B14F-4D97-AF65-F5344CB8AC3E}">
        <p14:creationId xmlns:p14="http://schemas.microsoft.com/office/powerpoint/2010/main" val="2752939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36F6DB7-CF8D-494A-82F6-13B58DCA9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06"/>
            <a:ext cx="12188825" cy="62435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7E5194-6E82-4A44-99C3-FE7D87F34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3706512"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CFDBDE0-488F-4D98-BB6B-300DC9D1157A}"/>
              </a:ext>
            </a:extLst>
          </p:cNvPr>
          <p:cNvSpPr>
            <a:spLocks noGrp="1"/>
          </p:cNvSpPr>
          <p:nvPr>
            <p:ph type="title"/>
          </p:nvPr>
        </p:nvSpPr>
        <p:spPr>
          <a:xfrm>
            <a:off x="763911" y="1028050"/>
            <a:ext cx="3171078" cy="1013800"/>
          </a:xfrm>
        </p:spPr>
        <p:txBody>
          <a:bodyPr>
            <a:normAutofit fontScale="90000"/>
          </a:bodyPr>
          <a:lstStyle/>
          <a:p>
            <a:r>
              <a:rPr lang="en-US" sz="2400" dirty="0">
                <a:solidFill>
                  <a:srgbClr val="FFFFFF"/>
                </a:solidFill>
              </a:rPr>
              <a:t>FACTORS affecting the dependent variable </a:t>
            </a:r>
          </a:p>
        </p:txBody>
      </p:sp>
      <p:sp>
        <p:nvSpPr>
          <p:cNvPr id="9" name="Content Placeholder 8">
            <a:extLst>
              <a:ext uri="{FF2B5EF4-FFF2-40B4-BE49-F238E27FC236}">
                <a16:creationId xmlns:a16="http://schemas.microsoft.com/office/drawing/2014/main" id="{1F2BA6E1-97A2-4DB6-B3D3-952DEB590CA9}"/>
              </a:ext>
            </a:extLst>
          </p:cNvPr>
          <p:cNvSpPr>
            <a:spLocks noGrp="1"/>
          </p:cNvSpPr>
          <p:nvPr>
            <p:ph idx="1"/>
          </p:nvPr>
        </p:nvSpPr>
        <p:spPr>
          <a:xfrm>
            <a:off x="763911" y="2052084"/>
            <a:ext cx="3032459" cy="3856229"/>
          </a:xfrm>
        </p:spPr>
        <p:txBody>
          <a:bodyPr anchor="t">
            <a:normAutofit/>
          </a:bodyPr>
          <a:lstStyle/>
          <a:p>
            <a:endParaRPr lang="en-US" sz="1600" dirty="0">
              <a:solidFill>
                <a:srgbClr val="FFFFFF"/>
              </a:solidFill>
            </a:endParaRPr>
          </a:p>
          <a:p>
            <a:r>
              <a:rPr lang="en-US" sz="1600" dirty="0">
                <a:solidFill>
                  <a:srgbClr val="FFFFFF"/>
                </a:solidFill>
              </a:rPr>
              <a:t>The number of records and types of violations will be studied against with various factors given in table 1.</a:t>
            </a:r>
          </a:p>
        </p:txBody>
      </p:sp>
      <p:sp>
        <p:nvSpPr>
          <p:cNvPr id="29" name="Rectangle 28">
            <a:extLst>
              <a:ext uri="{FF2B5EF4-FFF2-40B4-BE49-F238E27FC236}">
                <a16:creationId xmlns:a16="http://schemas.microsoft.com/office/drawing/2014/main" id="{880E5C91-3840-45CD-9550-682766315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3928" y="619125"/>
            <a:ext cx="749733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a:extLst>
              <a:ext uri="{FF2B5EF4-FFF2-40B4-BE49-F238E27FC236}">
                <a16:creationId xmlns:a16="http://schemas.microsoft.com/office/drawing/2014/main" id="{F843DE74-5662-4F7D-ADA7-223AD547AD98}"/>
              </a:ext>
            </a:extLst>
          </p:cNvPr>
          <p:cNvGraphicFramePr>
            <a:graphicFrameLocks/>
          </p:cNvGraphicFramePr>
          <p:nvPr>
            <p:extLst>
              <p:ext uri="{D42A27DB-BD31-4B8C-83A1-F6EECF244321}">
                <p14:modId xmlns:p14="http://schemas.microsoft.com/office/powerpoint/2010/main" val="3282132882"/>
              </p:ext>
            </p:extLst>
          </p:nvPr>
        </p:nvGraphicFramePr>
        <p:xfrm>
          <a:off x="4135887" y="614405"/>
          <a:ext cx="7813039" cy="5870454"/>
        </p:xfrm>
        <a:graphic>
          <a:graphicData uri="http://schemas.openxmlformats.org/drawingml/2006/table">
            <a:tbl>
              <a:tblPr firstRow="1" bandRow="1">
                <a:tableStyleId>{3B4B98B0-60AC-42C2-AFA5-B58CD77FA1E5}</a:tableStyleId>
              </a:tblPr>
              <a:tblGrid>
                <a:gridCol w="3854975">
                  <a:extLst>
                    <a:ext uri="{9D8B030D-6E8A-4147-A177-3AD203B41FA5}">
                      <a16:colId xmlns:a16="http://schemas.microsoft.com/office/drawing/2014/main" val="3319275132"/>
                    </a:ext>
                  </a:extLst>
                </a:gridCol>
                <a:gridCol w="3958064">
                  <a:extLst>
                    <a:ext uri="{9D8B030D-6E8A-4147-A177-3AD203B41FA5}">
                      <a16:colId xmlns:a16="http://schemas.microsoft.com/office/drawing/2014/main" val="3003502453"/>
                    </a:ext>
                  </a:extLst>
                </a:gridCol>
              </a:tblGrid>
              <a:tr h="378483">
                <a:tc>
                  <a:txBody>
                    <a:bodyPr/>
                    <a:lstStyle/>
                    <a:p>
                      <a:r>
                        <a:rPr lang="en-US" sz="800" cap="all" spc="150" baseline="0" dirty="0"/>
                        <a:t>FACTORS</a:t>
                      </a:r>
                      <a:endParaRPr lang="en-US" sz="800" b="0" i="1" cap="all" spc="150" baseline="0" dirty="0">
                        <a:solidFill>
                          <a:schemeClr val="lt1"/>
                        </a:solidFill>
                        <a:latin typeface="+mj-lt"/>
                        <a:cs typeface="Calibri" panose="020F0502020204030204" pitchFamily="34" charset="0"/>
                      </a:endParaRPr>
                    </a:p>
                  </a:txBody>
                  <a:tcPr marL="74738" marR="74738" marT="74738" marB="74738">
                    <a:solidFill>
                      <a:schemeClr val="accent5">
                        <a:lumMod val="40000"/>
                        <a:lumOff val="60000"/>
                      </a:schemeClr>
                    </a:solidFill>
                  </a:tcPr>
                </a:tc>
                <a:tc>
                  <a:txBody>
                    <a:bodyPr/>
                    <a:lstStyle/>
                    <a:p>
                      <a:r>
                        <a:rPr lang="en-US" sz="800" cap="all" spc="150" baseline="0" dirty="0"/>
                        <a:t>DESCRIPTION</a:t>
                      </a:r>
                      <a:endParaRPr lang="en-US" sz="800" b="0" i="1" cap="all" spc="150" baseline="0" dirty="0">
                        <a:solidFill>
                          <a:schemeClr val="lt1"/>
                        </a:solidFill>
                        <a:latin typeface="+mj-lt"/>
                        <a:cs typeface="Calibri" panose="020F0502020204030204" pitchFamily="34" charset="0"/>
                      </a:endParaRPr>
                    </a:p>
                  </a:txBody>
                  <a:tcPr marL="74738" marR="74738" marT="74738" marB="74738">
                    <a:solidFill>
                      <a:schemeClr val="accent5">
                        <a:lumMod val="40000"/>
                        <a:lumOff val="60000"/>
                      </a:schemeClr>
                    </a:solidFill>
                  </a:tcPr>
                </a:tc>
                <a:extLst>
                  <a:ext uri="{0D108BD9-81ED-4DB2-BD59-A6C34878D82A}">
                    <a16:rowId xmlns:a16="http://schemas.microsoft.com/office/drawing/2014/main" val="1481836166"/>
                  </a:ext>
                </a:extLst>
              </a:tr>
              <a:tr h="378483">
                <a:tc>
                  <a:txBody>
                    <a:bodyPr/>
                    <a:lstStyle/>
                    <a:p>
                      <a:r>
                        <a:rPr lang="en-US" sz="800" cap="all" spc="0" baseline="0"/>
                        <a:t>DATE</a:t>
                      </a:r>
                      <a:endParaRPr lang="en-US" sz="800" b="0" i="1" cap="all" spc="0" baseline="0">
                        <a:solidFill>
                          <a:schemeClr val="tx1"/>
                        </a:solidFill>
                        <a:latin typeface="+mj-lt"/>
                        <a:cs typeface="Calibri" panose="020F0502020204030204" pitchFamily="34" charset="0"/>
                      </a:endParaRPr>
                    </a:p>
                  </a:txBody>
                  <a:tcPr marL="74738" marR="74738" marT="74738" marB="74738">
                    <a:solidFill>
                      <a:schemeClr val="accent5">
                        <a:lumMod val="40000"/>
                        <a:lumOff val="60000"/>
                        <a:alpha val="20000"/>
                      </a:schemeClr>
                    </a:solidFill>
                  </a:tcPr>
                </a:tc>
                <a:tc>
                  <a:txBody>
                    <a:bodyPr/>
                    <a:lstStyle/>
                    <a:p>
                      <a:r>
                        <a:rPr lang="en-US" sz="800" kern="1200" cap="all" baseline="0">
                          <a:effectLst/>
                        </a:rPr>
                        <a:t>Date when violation occurred</a:t>
                      </a:r>
                      <a:endParaRPr lang="en-US" sz="800" b="0" i="1" cap="all" spc="0" baseline="0">
                        <a:solidFill>
                          <a:schemeClr val="tx1"/>
                        </a:solidFill>
                        <a:latin typeface="+mj-lt"/>
                        <a:cs typeface="Calibri" panose="020F0502020204030204" pitchFamily="34" charset="0"/>
                      </a:endParaRPr>
                    </a:p>
                  </a:txBody>
                  <a:tcPr marL="74738" marR="74738" marT="74738" marB="74738">
                    <a:solidFill>
                      <a:schemeClr val="accent5">
                        <a:lumMod val="40000"/>
                        <a:lumOff val="60000"/>
                        <a:alpha val="20000"/>
                      </a:schemeClr>
                    </a:solidFill>
                  </a:tcPr>
                </a:tc>
                <a:extLst>
                  <a:ext uri="{0D108BD9-81ED-4DB2-BD59-A6C34878D82A}">
                    <a16:rowId xmlns:a16="http://schemas.microsoft.com/office/drawing/2014/main" val="646372355"/>
                  </a:ext>
                </a:extLst>
              </a:tr>
              <a:tr h="378483">
                <a:tc>
                  <a:txBody>
                    <a:bodyPr/>
                    <a:lstStyle/>
                    <a:p>
                      <a:r>
                        <a:rPr lang="en-US" sz="800" cap="all" spc="0" baseline="0" dirty="0"/>
                        <a:t>TIME</a:t>
                      </a:r>
                      <a:endParaRPr lang="en-US" sz="800" b="0" i="1" cap="all" spc="0" baseline="0" dirty="0">
                        <a:solidFill>
                          <a:schemeClr val="tx1"/>
                        </a:solidFill>
                        <a:latin typeface="+mj-lt"/>
                        <a:cs typeface="Calibri" panose="020F0502020204030204" pitchFamily="34" charset="0"/>
                      </a:endParaRPr>
                    </a:p>
                  </a:txBody>
                  <a:tcPr marL="74738" marR="74738" marT="74738" marB="74738">
                    <a:solidFill>
                      <a:schemeClr val="accent5">
                        <a:lumMod val="40000"/>
                        <a:lumOff val="60000"/>
                      </a:schemeClr>
                    </a:solidFill>
                  </a:tcPr>
                </a:tc>
                <a:tc>
                  <a:txBody>
                    <a:bodyPr/>
                    <a:lstStyle/>
                    <a:p>
                      <a:r>
                        <a:rPr lang="en-US" sz="800" cap="all" spc="0" baseline="0"/>
                        <a:t>Time </a:t>
                      </a:r>
                      <a:r>
                        <a:rPr lang="en-US" sz="800" kern="1200" cap="all" baseline="0">
                          <a:effectLst/>
                        </a:rPr>
                        <a:t>when violation occurred</a:t>
                      </a:r>
                      <a:endParaRPr lang="en-US" sz="800" b="0" i="1" cap="all" spc="0" baseline="0">
                        <a:solidFill>
                          <a:schemeClr val="tx1"/>
                        </a:solidFill>
                        <a:latin typeface="+mj-lt"/>
                        <a:cs typeface="Calibri" panose="020F0502020204030204" pitchFamily="34" charset="0"/>
                      </a:endParaRPr>
                    </a:p>
                  </a:txBody>
                  <a:tcPr marL="74738" marR="74738" marT="74738" marB="74738">
                    <a:solidFill>
                      <a:schemeClr val="accent5">
                        <a:lumMod val="40000"/>
                        <a:lumOff val="60000"/>
                      </a:schemeClr>
                    </a:solidFill>
                  </a:tcPr>
                </a:tc>
                <a:extLst>
                  <a:ext uri="{0D108BD9-81ED-4DB2-BD59-A6C34878D82A}">
                    <a16:rowId xmlns:a16="http://schemas.microsoft.com/office/drawing/2014/main" val="3548823481"/>
                  </a:ext>
                </a:extLst>
              </a:tr>
              <a:tr h="378483">
                <a:tc>
                  <a:txBody>
                    <a:bodyPr/>
                    <a:lstStyle/>
                    <a:p>
                      <a:r>
                        <a:rPr lang="en-US" sz="800" cap="all" spc="0" baseline="0" dirty="0"/>
                        <a:t>VIOLATION TYPE</a:t>
                      </a:r>
                      <a:endParaRPr lang="en-US" sz="800" b="0" i="1" cap="all" spc="0" baseline="0" dirty="0">
                        <a:solidFill>
                          <a:schemeClr val="tx1"/>
                        </a:solidFill>
                        <a:latin typeface="+mj-lt"/>
                        <a:cs typeface="Calibri" panose="020F0502020204030204" pitchFamily="34" charset="0"/>
                      </a:endParaRPr>
                    </a:p>
                  </a:txBody>
                  <a:tcPr marL="74738" marR="74738" marT="74738" marB="74738">
                    <a:solidFill>
                      <a:schemeClr val="accent5">
                        <a:lumMod val="40000"/>
                        <a:lumOff val="60000"/>
                        <a:alpha val="20000"/>
                      </a:schemeClr>
                    </a:solidFill>
                  </a:tcPr>
                </a:tc>
                <a:tc>
                  <a:txBody>
                    <a:bodyPr/>
                    <a:lstStyle/>
                    <a:p>
                      <a:r>
                        <a:rPr lang="en-US" sz="800" cap="all" spc="0" baseline="0"/>
                        <a:t>Types of violations</a:t>
                      </a:r>
                      <a:endParaRPr lang="en-US" sz="800" b="0" i="1" cap="all" spc="0" baseline="0">
                        <a:solidFill>
                          <a:schemeClr val="tx1"/>
                        </a:solidFill>
                        <a:latin typeface="+mj-lt"/>
                        <a:cs typeface="Calibri" panose="020F0502020204030204" pitchFamily="34" charset="0"/>
                      </a:endParaRPr>
                    </a:p>
                  </a:txBody>
                  <a:tcPr marL="74738" marR="74738" marT="74738" marB="74738">
                    <a:solidFill>
                      <a:schemeClr val="accent5">
                        <a:lumMod val="40000"/>
                        <a:lumOff val="60000"/>
                        <a:alpha val="20000"/>
                      </a:schemeClr>
                    </a:solidFill>
                  </a:tcPr>
                </a:tc>
                <a:extLst>
                  <a:ext uri="{0D108BD9-81ED-4DB2-BD59-A6C34878D82A}">
                    <a16:rowId xmlns:a16="http://schemas.microsoft.com/office/drawing/2014/main" val="552862802"/>
                  </a:ext>
                </a:extLst>
              </a:tr>
              <a:tr h="378483">
                <a:tc>
                  <a:txBody>
                    <a:bodyPr/>
                    <a:lstStyle/>
                    <a:p>
                      <a:r>
                        <a:rPr lang="en-US" sz="800" cap="all" spc="0" baseline="0"/>
                        <a:t>SEAT BELT</a:t>
                      </a:r>
                      <a:endParaRPr lang="en-US" sz="800" b="0" i="1" cap="all" spc="0" baseline="0">
                        <a:solidFill>
                          <a:schemeClr val="tx1"/>
                        </a:solidFill>
                        <a:latin typeface="+mj-lt"/>
                        <a:cs typeface="Calibri" panose="020F0502020204030204" pitchFamily="34" charset="0"/>
                      </a:endParaRPr>
                    </a:p>
                  </a:txBody>
                  <a:tcPr marL="74738" marR="74738" marT="74738" marB="74738">
                    <a:solidFill>
                      <a:schemeClr val="accent5">
                        <a:lumMod val="40000"/>
                        <a:lumOff val="60000"/>
                      </a:schemeClr>
                    </a:solidFill>
                  </a:tcPr>
                </a:tc>
                <a:tc>
                  <a:txBody>
                    <a:bodyPr/>
                    <a:lstStyle/>
                    <a:p>
                      <a:r>
                        <a:rPr lang="en-US" sz="800" kern="1200" cap="all" baseline="0">
                          <a:effectLst/>
                        </a:rPr>
                        <a:t>If driver had belt at time of violation (Yes, NO)</a:t>
                      </a:r>
                      <a:endParaRPr lang="en-US" sz="800" b="0" i="1" cap="all" spc="0" baseline="0">
                        <a:solidFill>
                          <a:schemeClr val="tx1"/>
                        </a:solidFill>
                        <a:latin typeface="+mj-lt"/>
                        <a:cs typeface="Calibri" panose="020F0502020204030204" pitchFamily="34" charset="0"/>
                      </a:endParaRPr>
                    </a:p>
                  </a:txBody>
                  <a:tcPr marL="74738" marR="74738" marT="74738" marB="74738">
                    <a:solidFill>
                      <a:schemeClr val="accent5">
                        <a:lumMod val="40000"/>
                        <a:lumOff val="60000"/>
                      </a:schemeClr>
                    </a:solidFill>
                  </a:tcPr>
                </a:tc>
                <a:extLst>
                  <a:ext uri="{0D108BD9-81ED-4DB2-BD59-A6C34878D82A}">
                    <a16:rowId xmlns:a16="http://schemas.microsoft.com/office/drawing/2014/main" val="1412301677"/>
                  </a:ext>
                </a:extLst>
              </a:tr>
              <a:tr h="378483">
                <a:tc>
                  <a:txBody>
                    <a:bodyPr/>
                    <a:lstStyle/>
                    <a:p>
                      <a:r>
                        <a:rPr lang="en-US" sz="800" cap="all" spc="0" baseline="0" dirty="0"/>
                        <a:t>DRINKING UNDER INFLUENCE</a:t>
                      </a:r>
                      <a:endParaRPr lang="en-US" sz="800" b="0" i="1" cap="all" spc="0" baseline="0" dirty="0">
                        <a:solidFill>
                          <a:schemeClr val="tx1"/>
                        </a:solidFill>
                        <a:latin typeface="+mj-lt"/>
                        <a:cs typeface="Calibri" panose="020F0502020204030204" pitchFamily="34" charset="0"/>
                      </a:endParaRPr>
                    </a:p>
                  </a:txBody>
                  <a:tcPr marL="74738" marR="74738" marT="74738" marB="74738">
                    <a:solidFill>
                      <a:schemeClr val="accent5">
                        <a:lumMod val="40000"/>
                        <a:lumOff val="60000"/>
                        <a:alpha val="20000"/>
                      </a:schemeClr>
                    </a:solidFill>
                  </a:tcPr>
                </a:tc>
                <a:tc>
                  <a:txBody>
                    <a:bodyPr/>
                    <a:lstStyle/>
                    <a:p>
                      <a:r>
                        <a:rPr lang="en-US" sz="800" kern="1200" cap="all" baseline="0">
                          <a:effectLst/>
                        </a:rPr>
                        <a:t>If Driver was DUI at time of violation (Yes, No)</a:t>
                      </a:r>
                      <a:endParaRPr lang="en-US" sz="800" b="0" i="1" cap="all" spc="0" baseline="0">
                        <a:solidFill>
                          <a:schemeClr val="tx1"/>
                        </a:solidFill>
                        <a:latin typeface="+mj-lt"/>
                        <a:cs typeface="Calibri" panose="020F0502020204030204" pitchFamily="34" charset="0"/>
                      </a:endParaRPr>
                    </a:p>
                  </a:txBody>
                  <a:tcPr marL="74738" marR="74738" marT="74738" marB="74738">
                    <a:solidFill>
                      <a:schemeClr val="accent5">
                        <a:lumMod val="40000"/>
                        <a:lumOff val="60000"/>
                        <a:alpha val="20000"/>
                      </a:schemeClr>
                    </a:solidFill>
                  </a:tcPr>
                </a:tc>
                <a:extLst>
                  <a:ext uri="{0D108BD9-81ED-4DB2-BD59-A6C34878D82A}">
                    <a16:rowId xmlns:a16="http://schemas.microsoft.com/office/drawing/2014/main" val="144205585"/>
                  </a:ext>
                </a:extLst>
              </a:tr>
              <a:tr h="378483">
                <a:tc>
                  <a:txBody>
                    <a:bodyPr/>
                    <a:lstStyle/>
                    <a:p>
                      <a:r>
                        <a:rPr lang="en-US" sz="800" cap="all" baseline="0">
                          <a:effectLst/>
                        </a:rPr>
                        <a:t>Gender of driver (M,F)</a:t>
                      </a:r>
                      <a:endParaRPr lang="en-US" sz="800" b="0" i="1" cap="all" spc="0" baseline="0">
                        <a:solidFill>
                          <a:schemeClr val="tx1"/>
                        </a:solidFill>
                        <a:latin typeface="+mj-lt"/>
                        <a:cs typeface="Calibri" panose="020F0502020204030204" pitchFamily="34" charset="0"/>
                      </a:endParaRPr>
                    </a:p>
                  </a:txBody>
                  <a:tcPr marL="74738" marR="74738" marT="74738" marB="74738">
                    <a:solidFill>
                      <a:schemeClr val="accent5">
                        <a:lumMod val="40000"/>
                        <a:lumOff val="60000"/>
                      </a:schemeClr>
                    </a:solidFill>
                  </a:tcPr>
                </a:tc>
                <a:tc>
                  <a:txBody>
                    <a:bodyPr/>
                    <a:lstStyle/>
                    <a:p>
                      <a:r>
                        <a:rPr lang="en-US" sz="800" cap="all" baseline="0">
                          <a:effectLst/>
                        </a:rPr>
                        <a:t>Gender of driver (M,F)</a:t>
                      </a:r>
                      <a:endParaRPr lang="en-US" sz="800" b="0" i="1" cap="all" spc="0" baseline="0">
                        <a:solidFill>
                          <a:schemeClr val="tx1"/>
                        </a:solidFill>
                        <a:latin typeface="+mj-lt"/>
                        <a:cs typeface="Calibri" panose="020F0502020204030204" pitchFamily="34" charset="0"/>
                      </a:endParaRPr>
                    </a:p>
                  </a:txBody>
                  <a:tcPr marL="74738" marR="74738" marT="74738" marB="74738">
                    <a:solidFill>
                      <a:schemeClr val="accent5">
                        <a:lumMod val="40000"/>
                        <a:lumOff val="60000"/>
                      </a:schemeClr>
                    </a:solidFill>
                  </a:tcPr>
                </a:tc>
                <a:extLst>
                  <a:ext uri="{0D108BD9-81ED-4DB2-BD59-A6C34878D82A}">
                    <a16:rowId xmlns:a16="http://schemas.microsoft.com/office/drawing/2014/main" val="3193569465"/>
                  </a:ext>
                </a:extLst>
              </a:tr>
              <a:tr h="378483">
                <a:tc>
                  <a:txBody>
                    <a:bodyPr/>
                    <a:lstStyle/>
                    <a:p>
                      <a:r>
                        <a:rPr lang="en-US" sz="800" cap="all" spc="0" baseline="0"/>
                        <a:t>ARREST TYPE</a:t>
                      </a:r>
                      <a:endParaRPr lang="en-US" sz="800" b="0" i="1" cap="all" spc="0" baseline="0">
                        <a:solidFill>
                          <a:schemeClr val="tx1"/>
                        </a:solidFill>
                        <a:latin typeface="+mj-lt"/>
                        <a:cs typeface="Calibri" panose="020F0502020204030204" pitchFamily="34" charset="0"/>
                      </a:endParaRPr>
                    </a:p>
                  </a:txBody>
                  <a:tcPr marL="74738" marR="74738" marT="74738" marB="74738">
                    <a:solidFill>
                      <a:schemeClr val="accent5">
                        <a:lumMod val="40000"/>
                        <a:lumOff val="60000"/>
                        <a:alpha val="20000"/>
                      </a:schemeClr>
                    </a:solidFill>
                  </a:tcPr>
                </a:tc>
                <a:tc>
                  <a:txBody>
                    <a:bodyPr/>
                    <a:lstStyle/>
                    <a:p>
                      <a:r>
                        <a:rPr lang="en-US" sz="800" cap="all" spc="0" baseline="0" dirty="0"/>
                        <a:t>Type of arrest</a:t>
                      </a:r>
                      <a:endParaRPr lang="en-US" sz="800" b="0" i="1" cap="all" spc="0" baseline="0" dirty="0">
                        <a:solidFill>
                          <a:schemeClr val="tx1"/>
                        </a:solidFill>
                        <a:latin typeface="+mj-lt"/>
                        <a:cs typeface="Calibri" panose="020F0502020204030204" pitchFamily="34" charset="0"/>
                      </a:endParaRPr>
                    </a:p>
                  </a:txBody>
                  <a:tcPr marL="74738" marR="74738" marT="74738" marB="74738">
                    <a:solidFill>
                      <a:schemeClr val="accent5">
                        <a:lumMod val="40000"/>
                        <a:lumOff val="60000"/>
                        <a:alpha val="20000"/>
                      </a:schemeClr>
                    </a:solidFill>
                  </a:tcPr>
                </a:tc>
                <a:extLst>
                  <a:ext uri="{0D108BD9-81ED-4DB2-BD59-A6C34878D82A}">
                    <a16:rowId xmlns:a16="http://schemas.microsoft.com/office/drawing/2014/main" val="1640149926"/>
                  </a:ext>
                </a:extLst>
              </a:tr>
              <a:tr h="536251">
                <a:tc>
                  <a:txBody>
                    <a:bodyPr/>
                    <a:lstStyle/>
                    <a:p>
                      <a:r>
                        <a:rPr lang="en-US" sz="800" cap="all" spc="0" baseline="0"/>
                        <a:t>RACE</a:t>
                      </a:r>
                      <a:endParaRPr lang="en-US" sz="800" b="0" i="1" cap="all" spc="0" baseline="0">
                        <a:solidFill>
                          <a:schemeClr val="tx1"/>
                        </a:solidFill>
                        <a:latin typeface="+mj-lt"/>
                        <a:cs typeface="Calibri" panose="020F0502020204030204" pitchFamily="34" charset="0"/>
                      </a:endParaRPr>
                    </a:p>
                  </a:txBody>
                  <a:tcPr marL="74738" marR="74738" marT="74738" marB="74738">
                    <a:solidFill>
                      <a:schemeClr val="accent5">
                        <a:lumMod val="40000"/>
                        <a:lumOff val="60000"/>
                      </a:schemeClr>
                    </a:solidFill>
                  </a:tcPr>
                </a:tc>
                <a:tc>
                  <a:txBody>
                    <a:bodyPr/>
                    <a:lstStyle/>
                    <a:p>
                      <a:pPr marL="0" marR="0" lvl="0" indent="0" algn="l" defTabSz="457063" rtl="0" eaLnBrk="1" fontAlgn="auto" latinLnBrk="0" hangingPunct="1">
                        <a:lnSpc>
                          <a:spcPct val="100000"/>
                        </a:lnSpc>
                        <a:spcBef>
                          <a:spcPts val="0"/>
                        </a:spcBef>
                        <a:spcAft>
                          <a:spcPts val="0"/>
                        </a:spcAft>
                        <a:buClrTx/>
                        <a:buSzTx/>
                        <a:buFontTx/>
                        <a:buNone/>
                        <a:tabLst/>
                        <a:defRPr/>
                      </a:pPr>
                      <a:r>
                        <a:rPr lang="en-US" sz="800" cap="all" baseline="0" dirty="0">
                          <a:effectLst/>
                        </a:rPr>
                        <a:t>Race of driver (M,F)</a:t>
                      </a:r>
                      <a:endParaRPr lang="en-US" sz="800" cap="all" spc="0" baseline="0" dirty="0"/>
                    </a:p>
                    <a:p>
                      <a:endParaRPr lang="en-US" sz="800" b="0" i="1" cap="all" spc="0" baseline="0" dirty="0">
                        <a:solidFill>
                          <a:schemeClr val="tx1"/>
                        </a:solidFill>
                        <a:latin typeface="+mj-lt"/>
                        <a:cs typeface="Calibri" panose="020F0502020204030204" pitchFamily="34" charset="0"/>
                      </a:endParaRPr>
                    </a:p>
                  </a:txBody>
                  <a:tcPr marL="74738" marR="74738" marT="74738" marB="74738">
                    <a:solidFill>
                      <a:schemeClr val="accent5">
                        <a:lumMod val="40000"/>
                        <a:lumOff val="60000"/>
                      </a:schemeClr>
                    </a:solidFill>
                  </a:tcPr>
                </a:tc>
                <a:extLst>
                  <a:ext uri="{0D108BD9-81ED-4DB2-BD59-A6C34878D82A}">
                    <a16:rowId xmlns:a16="http://schemas.microsoft.com/office/drawing/2014/main" val="479017701"/>
                  </a:ext>
                </a:extLst>
              </a:tr>
              <a:tr h="378483">
                <a:tc>
                  <a:txBody>
                    <a:bodyPr/>
                    <a:lstStyle/>
                    <a:p>
                      <a:r>
                        <a:rPr lang="en-US" sz="800" cap="all" spc="0" baseline="0"/>
                        <a:t>DRIVER CITY</a:t>
                      </a:r>
                      <a:endParaRPr lang="en-US" sz="800" b="0" i="1" cap="all" spc="0" baseline="0">
                        <a:solidFill>
                          <a:schemeClr val="tx1"/>
                        </a:solidFill>
                        <a:latin typeface="+mj-lt"/>
                      </a:endParaRPr>
                    </a:p>
                  </a:txBody>
                  <a:tcPr marL="74738" marR="74738" marT="74738" marB="74738">
                    <a:solidFill>
                      <a:schemeClr val="accent5">
                        <a:lumMod val="40000"/>
                        <a:lumOff val="60000"/>
                        <a:alpha val="20000"/>
                      </a:schemeClr>
                    </a:solidFill>
                  </a:tcPr>
                </a:tc>
                <a:tc>
                  <a:txBody>
                    <a:bodyPr/>
                    <a:lstStyle/>
                    <a:p>
                      <a:r>
                        <a:rPr lang="en-US" sz="800" kern="1200" cap="all" baseline="0" dirty="0">
                          <a:effectLst/>
                        </a:rPr>
                        <a:t>City of driver </a:t>
                      </a:r>
                      <a:endParaRPr lang="en-US" sz="800" b="0" i="1" cap="all" spc="0" baseline="0" dirty="0">
                        <a:solidFill>
                          <a:schemeClr val="tx1"/>
                        </a:solidFill>
                        <a:latin typeface="+mj-lt"/>
                      </a:endParaRPr>
                    </a:p>
                  </a:txBody>
                  <a:tcPr marL="74738" marR="74738" marT="74738" marB="74738">
                    <a:solidFill>
                      <a:schemeClr val="accent5">
                        <a:lumMod val="40000"/>
                        <a:lumOff val="60000"/>
                        <a:alpha val="20000"/>
                      </a:schemeClr>
                    </a:solidFill>
                  </a:tcPr>
                </a:tc>
                <a:extLst>
                  <a:ext uri="{0D108BD9-81ED-4DB2-BD59-A6C34878D82A}">
                    <a16:rowId xmlns:a16="http://schemas.microsoft.com/office/drawing/2014/main" val="1032027222"/>
                  </a:ext>
                </a:extLst>
              </a:tr>
              <a:tr h="536251">
                <a:tc>
                  <a:txBody>
                    <a:bodyPr/>
                    <a:lstStyle/>
                    <a:p>
                      <a:r>
                        <a:rPr lang="en-US" sz="800" cap="all" spc="0" baseline="0"/>
                        <a:t>STATE</a:t>
                      </a:r>
                      <a:endParaRPr lang="en-US" sz="800" b="0" i="1" cap="all" spc="0" baseline="0">
                        <a:solidFill>
                          <a:schemeClr val="tx1"/>
                        </a:solidFill>
                        <a:latin typeface="+mj-lt"/>
                      </a:endParaRPr>
                    </a:p>
                  </a:txBody>
                  <a:tcPr marL="74738" marR="74738" marT="74738" marB="74738">
                    <a:solidFill>
                      <a:schemeClr val="accent5">
                        <a:lumMod val="40000"/>
                        <a:lumOff val="60000"/>
                      </a:schemeClr>
                    </a:solidFill>
                  </a:tcPr>
                </a:tc>
                <a:tc>
                  <a:txBody>
                    <a:bodyPr/>
                    <a:lstStyle/>
                    <a:p>
                      <a:pPr marL="0" marR="0" lvl="0" indent="0" algn="l" defTabSz="457063" rtl="0" eaLnBrk="1" fontAlgn="auto" latinLnBrk="0" hangingPunct="1">
                        <a:lnSpc>
                          <a:spcPct val="100000"/>
                        </a:lnSpc>
                        <a:spcBef>
                          <a:spcPts val="0"/>
                        </a:spcBef>
                        <a:spcAft>
                          <a:spcPts val="0"/>
                        </a:spcAft>
                        <a:buClrTx/>
                        <a:buSzTx/>
                        <a:buFontTx/>
                        <a:buNone/>
                        <a:tabLst/>
                        <a:defRPr/>
                      </a:pPr>
                      <a:r>
                        <a:rPr lang="en-US" sz="800" kern="1200" cap="all" baseline="0" dirty="0">
                          <a:effectLst/>
                        </a:rPr>
                        <a:t>State of driver </a:t>
                      </a:r>
                      <a:endParaRPr lang="en-US" sz="800" cap="all" spc="0" baseline="0" dirty="0"/>
                    </a:p>
                    <a:p>
                      <a:endParaRPr lang="en-US" sz="800" b="0" i="1" cap="all" spc="0" baseline="0" dirty="0">
                        <a:solidFill>
                          <a:schemeClr val="tx1"/>
                        </a:solidFill>
                        <a:latin typeface="+mj-lt"/>
                      </a:endParaRPr>
                    </a:p>
                  </a:txBody>
                  <a:tcPr marL="74738" marR="74738" marT="74738" marB="74738">
                    <a:solidFill>
                      <a:schemeClr val="accent5">
                        <a:lumMod val="40000"/>
                        <a:lumOff val="60000"/>
                      </a:schemeClr>
                    </a:solidFill>
                  </a:tcPr>
                </a:tc>
                <a:extLst>
                  <a:ext uri="{0D108BD9-81ED-4DB2-BD59-A6C34878D82A}">
                    <a16:rowId xmlns:a16="http://schemas.microsoft.com/office/drawing/2014/main" val="635537459"/>
                  </a:ext>
                </a:extLst>
              </a:tr>
              <a:tr h="378483">
                <a:tc>
                  <a:txBody>
                    <a:bodyPr/>
                    <a:lstStyle/>
                    <a:p>
                      <a:r>
                        <a:rPr lang="en-US" sz="800" cap="all" spc="0" baseline="0"/>
                        <a:t>PERSONAL INJURY</a:t>
                      </a:r>
                      <a:endParaRPr lang="en-US" sz="800" b="0" i="1" cap="all" spc="0" baseline="0">
                        <a:solidFill>
                          <a:schemeClr val="tx1"/>
                        </a:solidFill>
                        <a:latin typeface="+mj-lt"/>
                      </a:endParaRPr>
                    </a:p>
                  </a:txBody>
                  <a:tcPr marL="74738" marR="74738" marT="74738" marB="74738">
                    <a:solidFill>
                      <a:schemeClr val="accent5">
                        <a:lumMod val="40000"/>
                        <a:lumOff val="60000"/>
                        <a:alpha val="20000"/>
                      </a:schemeClr>
                    </a:solidFill>
                  </a:tcPr>
                </a:tc>
                <a:tc>
                  <a:txBody>
                    <a:bodyPr/>
                    <a:lstStyle/>
                    <a:p>
                      <a:r>
                        <a:rPr lang="en-US" sz="800" kern="1200" cap="all" baseline="0" dirty="0">
                          <a:effectLst/>
                        </a:rPr>
                        <a:t>if any personal injury OCCURRED( YES. NO)</a:t>
                      </a:r>
                      <a:endParaRPr lang="en-US" sz="800" b="0" i="1" cap="all" spc="0" baseline="0" dirty="0">
                        <a:solidFill>
                          <a:schemeClr val="tx1"/>
                        </a:solidFill>
                        <a:latin typeface="+mj-lt"/>
                      </a:endParaRPr>
                    </a:p>
                  </a:txBody>
                  <a:tcPr marL="74738" marR="74738" marT="74738" marB="74738">
                    <a:solidFill>
                      <a:schemeClr val="accent5">
                        <a:lumMod val="40000"/>
                        <a:lumOff val="60000"/>
                        <a:alpha val="20000"/>
                      </a:schemeClr>
                    </a:solidFill>
                  </a:tcPr>
                </a:tc>
                <a:extLst>
                  <a:ext uri="{0D108BD9-81ED-4DB2-BD59-A6C34878D82A}">
                    <a16:rowId xmlns:a16="http://schemas.microsoft.com/office/drawing/2014/main" val="301858120"/>
                  </a:ext>
                </a:extLst>
              </a:tr>
              <a:tr h="378483">
                <a:tc>
                  <a:txBody>
                    <a:bodyPr/>
                    <a:lstStyle/>
                    <a:p>
                      <a:r>
                        <a:rPr lang="en-US" sz="800" cap="all" spc="0" baseline="0"/>
                        <a:t>PROPERTY DAMAGE</a:t>
                      </a:r>
                      <a:endParaRPr lang="en-US" sz="800" b="0" i="1" cap="all" spc="0" baseline="0">
                        <a:solidFill>
                          <a:schemeClr val="tx1"/>
                        </a:solidFill>
                        <a:latin typeface="+mj-lt"/>
                      </a:endParaRPr>
                    </a:p>
                  </a:txBody>
                  <a:tcPr marL="74738" marR="74738" marT="74738" marB="74738">
                    <a:solidFill>
                      <a:schemeClr val="accent5">
                        <a:lumMod val="40000"/>
                        <a:lumOff val="60000"/>
                      </a:schemeClr>
                    </a:solidFill>
                  </a:tcPr>
                </a:tc>
                <a:tc>
                  <a:txBody>
                    <a:bodyPr/>
                    <a:lstStyle/>
                    <a:p>
                      <a:r>
                        <a:rPr lang="en-US" sz="800" kern="1200" cap="all" baseline="0" dirty="0">
                          <a:effectLst/>
                        </a:rPr>
                        <a:t> if any property damaged(YES,NO)</a:t>
                      </a:r>
                      <a:endParaRPr lang="en-US" sz="800" b="0" i="1" cap="all" spc="0" baseline="0" dirty="0">
                        <a:solidFill>
                          <a:schemeClr val="tx1"/>
                        </a:solidFill>
                        <a:latin typeface="+mj-lt"/>
                      </a:endParaRPr>
                    </a:p>
                  </a:txBody>
                  <a:tcPr marL="74738" marR="74738" marT="74738" marB="74738">
                    <a:solidFill>
                      <a:schemeClr val="accent5">
                        <a:lumMod val="40000"/>
                        <a:lumOff val="60000"/>
                      </a:schemeClr>
                    </a:solidFill>
                  </a:tcPr>
                </a:tc>
                <a:extLst>
                  <a:ext uri="{0D108BD9-81ED-4DB2-BD59-A6C34878D82A}">
                    <a16:rowId xmlns:a16="http://schemas.microsoft.com/office/drawing/2014/main" val="2470827970"/>
                  </a:ext>
                </a:extLst>
              </a:tr>
              <a:tr h="378483">
                <a:tc>
                  <a:txBody>
                    <a:bodyPr/>
                    <a:lstStyle/>
                    <a:p>
                      <a:r>
                        <a:rPr lang="en-US" sz="800" cap="all" spc="0" baseline="0"/>
                        <a:t>FATALITIES</a:t>
                      </a:r>
                      <a:endParaRPr lang="en-US" sz="800" b="0" i="1" cap="all" spc="0" baseline="0">
                        <a:solidFill>
                          <a:schemeClr val="tx1"/>
                        </a:solidFill>
                        <a:latin typeface="+mj-lt"/>
                      </a:endParaRPr>
                    </a:p>
                  </a:txBody>
                  <a:tcPr marL="74738" marR="74738" marT="74738" marB="74738">
                    <a:solidFill>
                      <a:schemeClr val="accent5">
                        <a:lumMod val="40000"/>
                        <a:lumOff val="60000"/>
                        <a:alpha val="20000"/>
                      </a:schemeClr>
                    </a:solidFill>
                  </a:tcPr>
                </a:tc>
                <a:tc>
                  <a:txBody>
                    <a:bodyPr/>
                    <a:lstStyle/>
                    <a:p>
                      <a:r>
                        <a:rPr lang="en-US" sz="800" kern="1200" cap="all" baseline="0" dirty="0">
                          <a:effectLst/>
                        </a:rPr>
                        <a:t>if any FATALITIES OCCURRED(YES,NO)</a:t>
                      </a:r>
                      <a:endParaRPr lang="en-US" sz="800" b="0" i="1" cap="all" spc="0" baseline="0" dirty="0">
                        <a:solidFill>
                          <a:schemeClr val="tx1"/>
                        </a:solidFill>
                        <a:latin typeface="+mj-lt"/>
                      </a:endParaRPr>
                    </a:p>
                  </a:txBody>
                  <a:tcPr marL="74738" marR="74738" marT="74738" marB="74738">
                    <a:solidFill>
                      <a:schemeClr val="accent5">
                        <a:lumMod val="40000"/>
                        <a:lumOff val="60000"/>
                        <a:alpha val="20000"/>
                      </a:schemeClr>
                    </a:solidFill>
                  </a:tcPr>
                </a:tc>
                <a:extLst>
                  <a:ext uri="{0D108BD9-81ED-4DB2-BD59-A6C34878D82A}">
                    <a16:rowId xmlns:a16="http://schemas.microsoft.com/office/drawing/2014/main" val="2276644199"/>
                  </a:ext>
                </a:extLst>
              </a:tr>
              <a:tr h="248294">
                <a:tc>
                  <a:txBody>
                    <a:bodyPr/>
                    <a:lstStyle/>
                    <a:p>
                      <a:r>
                        <a:rPr lang="en-US" sz="700" cap="none" spc="0" dirty="0"/>
                        <a:t>VEHICLE TYPE</a:t>
                      </a:r>
                      <a:endParaRPr lang="en-US" sz="700" cap="none" spc="0" dirty="0">
                        <a:solidFill>
                          <a:schemeClr val="tx1"/>
                        </a:solidFill>
                      </a:endParaRPr>
                    </a:p>
                  </a:txBody>
                  <a:tcPr marL="74738" marR="74738" marT="74738" marB="74738">
                    <a:solidFill>
                      <a:schemeClr val="accent5">
                        <a:lumMod val="40000"/>
                        <a:lumOff val="60000"/>
                      </a:schemeClr>
                    </a:solidFill>
                  </a:tcPr>
                </a:tc>
                <a:tc>
                  <a:txBody>
                    <a:bodyPr/>
                    <a:lstStyle/>
                    <a:p>
                      <a:r>
                        <a:rPr lang="en-US" sz="700" cap="none" spc="0" dirty="0"/>
                        <a:t>TYPE OF VEHICLE</a:t>
                      </a:r>
                      <a:endParaRPr lang="en-US" sz="700" cap="none" spc="0" dirty="0">
                        <a:solidFill>
                          <a:schemeClr val="tx1"/>
                        </a:solidFill>
                      </a:endParaRPr>
                    </a:p>
                  </a:txBody>
                  <a:tcPr marL="74738" marR="74738" marT="74738" marB="74738">
                    <a:solidFill>
                      <a:schemeClr val="accent5">
                        <a:lumMod val="40000"/>
                        <a:lumOff val="60000"/>
                      </a:schemeClr>
                    </a:solidFill>
                  </a:tcPr>
                </a:tc>
                <a:extLst>
                  <a:ext uri="{0D108BD9-81ED-4DB2-BD59-A6C34878D82A}">
                    <a16:rowId xmlns:a16="http://schemas.microsoft.com/office/drawing/2014/main" val="1161686345"/>
                  </a:ext>
                </a:extLst>
              </a:tr>
            </a:tbl>
          </a:graphicData>
        </a:graphic>
      </p:graphicFrame>
      <p:sp>
        <p:nvSpPr>
          <p:cNvPr id="3" name="Rectangle 2">
            <a:extLst>
              <a:ext uri="{FF2B5EF4-FFF2-40B4-BE49-F238E27FC236}">
                <a16:creationId xmlns:a16="http://schemas.microsoft.com/office/drawing/2014/main" id="{E09103B6-F931-4FDE-955E-8885007ECA80}"/>
              </a:ext>
            </a:extLst>
          </p:cNvPr>
          <p:cNvSpPr/>
          <p:nvPr/>
        </p:nvSpPr>
        <p:spPr>
          <a:xfrm>
            <a:off x="6704012" y="6500088"/>
            <a:ext cx="1905000" cy="29694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TABLE 1</a:t>
            </a:r>
          </a:p>
        </p:txBody>
      </p:sp>
    </p:spTree>
    <p:extLst>
      <p:ext uri="{BB962C8B-B14F-4D97-AF65-F5344CB8AC3E}">
        <p14:creationId xmlns:p14="http://schemas.microsoft.com/office/powerpoint/2010/main" val="3000587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8"/>
        <p:cNvGrpSpPr/>
        <p:nvPr/>
      </p:nvGrpSpPr>
      <p:grpSpPr>
        <a:xfrm>
          <a:off x="0" y="0"/>
          <a:ext cx="0" cy="0"/>
          <a:chOff x="0" y="0"/>
          <a:chExt cx="0" cy="0"/>
        </a:xfrm>
      </p:grpSpPr>
      <p:sp useBgFill="1">
        <p:nvSpPr>
          <p:cNvPr id="175" name="Rectangle 174">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261" y="614407"/>
            <a:ext cx="5608506" cy="56117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1" name="Google Shape;361;p35"/>
          <p:cNvSpPr txBox="1">
            <a:spLocks noGrp="1"/>
          </p:cNvSpPr>
          <p:nvPr>
            <p:ph type="title"/>
          </p:nvPr>
        </p:nvSpPr>
        <p:spPr>
          <a:xfrm>
            <a:off x="761922" y="960723"/>
            <a:ext cx="4967195" cy="1013800"/>
          </a:xfrm>
          <a:prstGeom prst="rect">
            <a:avLst/>
          </a:prstGeom>
        </p:spPr>
        <p:txBody>
          <a:bodyPr spcFirstLastPara="1" lIns="91425" tIns="45700" rIns="91425" bIns="45700" anchorCtr="0">
            <a:normAutofit/>
          </a:bodyPr>
          <a:lstStyle/>
          <a:p>
            <a:pPr marL="0" marR="0" lvl="0" indent="0" rtl="0">
              <a:spcBef>
                <a:spcPts val="0"/>
              </a:spcBef>
              <a:spcAft>
                <a:spcPts val="0"/>
              </a:spcAft>
              <a:buClr>
                <a:srgbClr val="FFFFFF"/>
              </a:buClr>
              <a:buSzPts val="2400"/>
              <a:buFont typeface="Cabin"/>
              <a:buNone/>
            </a:pPr>
            <a:r>
              <a:rPr lang="en-US" b="0" i="0" u="none" strike="noStrike" cap="none" dirty="0">
                <a:solidFill>
                  <a:srgbClr val="FFFFFF"/>
                </a:solidFill>
                <a:latin typeface="Cabin"/>
                <a:ea typeface="Cabin"/>
                <a:cs typeface="Cabin"/>
                <a:sym typeface="Cabin"/>
              </a:rPr>
              <a:t>Statistical summary of data</a:t>
            </a:r>
            <a:endParaRPr lang="en-US" dirty="0">
              <a:solidFill>
                <a:srgbClr val="FFFFFF"/>
              </a:solidFill>
            </a:endParaRPr>
          </a:p>
        </p:txBody>
      </p:sp>
      <p:sp>
        <p:nvSpPr>
          <p:cNvPr id="179" name="Rectangle 178">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417" y="457200"/>
            <a:ext cx="560435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1" name="Rectangle 180">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2717" y="457200"/>
            <a:ext cx="5598549"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62" name="Google Shape;362;p35"/>
          <p:cNvSpPr txBox="1">
            <a:spLocks noGrp="1"/>
          </p:cNvSpPr>
          <p:nvPr>
            <p:ph type="body" idx="1"/>
          </p:nvPr>
        </p:nvSpPr>
        <p:spPr>
          <a:xfrm>
            <a:off x="783182" y="2254102"/>
            <a:ext cx="4945933" cy="3650344"/>
          </a:xfrm>
          <a:prstGeom prst="rect">
            <a:avLst/>
          </a:prstGeom>
        </p:spPr>
        <p:txBody>
          <a:bodyPr spcFirstLastPara="1" lIns="91425" tIns="45700" rIns="91425" bIns="45700" anchorCtr="0">
            <a:normAutofit/>
          </a:bodyPr>
          <a:lstStyle/>
          <a:p>
            <a:pPr marL="305907" lvl="0" indent="-326735" rtl="0">
              <a:spcBef>
                <a:spcPts val="0"/>
              </a:spcBef>
              <a:spcAft>
                <a:spcPts val="0"/>
              </a:spcAft>
              <a:buClr>
                <a:schemeClr val="lt1"/>
              </a:buClr>
              <a:buSzPts val="1800"/>
              <a:buFont typeface="Wingdings" panose="05000000000000000000" pitchFamily="2" charset="2"/>
              <a:buChar char="q"/>
            </a:pPr>
            <a:r>
              <a:rPr lang="en-US" dirty="0">
                <a:solidFill>
                  <a:srgbClr val="FFFFFF"/>
                </a:solidFill>
                <a:latin typeface="Times New Roman"/>
                <a:ea typeface="Times New Roman"/>
                <a:cs typeface="Times New Roman"/>
                <a:sym typeface="Times New Roman"/>
              </a:rPr>
              <a:t> In our dataset, we had 35 variables and 10 lakh observations. This dataset consists of data from 2012 to 2018.  We have 1,299,794  observations,  and 20 variables.</a:t>
            </a:r>
          </a:p>
          <a:p>
            <a:pPr marL="305907" lvl="0" indent="-326735" rtl="0">
              <a:spcBef>
                <a:spcPts val="0"/>
              </a:spcBef>
              <a:spcAft>
                <a:spcPts val="0"/>
              </a:spcAft>
              <a:buClr>
                <a:srgbClr val="FFFFFF"/>
              </a:buClr>
              <a:buSzPts val="1800"/>
              <a:buFont typeface="Wingdings" panose="05000000000000000000" pitchFamily="2" charset="2"/>
              <a:buChar char="q"/>
            </a:pPr>
            <a:r>
              <a:rPr lang="en-US" dirty="0">
                <a:solidFill>
                  <a:srgbClr val="FFFFFF"/>
                </a:solidFill>
                <a:latin typeface="Times New Roman"/>
                <a:ea typeface="Times New Roman"/>
                <a:cs typeface="Times New Roman"/>
                <a:sym typeface="Times New Roman"/>
              </a:rPr>
              <a:t>In table 1, these are the top cities having traffic violation records in Maryland. </a:t>
            </a:r>
          </a:p>
          <a:p>
            <a:pPr marL="379223" marR="0" lvl="0" indent="-285750" rtl="0">
              <a:spcBef>
                <a:spcPts val="920"/>
              </a:spcBef>
              <a:spcAft>
                <a:spcPts val="0"/>
              </a:spcAft>
              <a:buClr>
                <a:schemeClr val="accent2"/>
              </a:buClr>
              <a:buSzPts val="1472"/>
              <a:buFont typeface="Wingdings" panose="05000000000000000000" pitchFamily="2" charset="2"/>
              <a:buChar char="q"/>
            </a:pPr>
            <a:endParaRPr lang="en-US" dirty="0">
              <a:solidFill>
                <a:srgbClr val="FFFFFF"/>
              </a:solidFill>
            </a:endParaRPr>
          </a:p>
          <a:p>
            <a:pPr marL="305908" marR="0" lvl="0" indent="-212435" rtl="0">
              <a:spcBef>
                <a:spcPts val="920"/>
              </a:spcBef>
              <a:spcAft>
                <a:spcPts val="0"/>
              </a:spcAft>
              <a:buClr>
                <a:schemeClr val="accent2"/>
              </a:buClr>
              <a:buSzPts val="1472"/>
              <a:buFont typeface="Noto Sans Symbols"/>
              <a:buNone/>
            </a:pPr>
            <a:endParaRPr lang="en-US" b="0" i="0" u="none" strike="noStrike" cap="none" dirty="0">
              <a:solidFill>
                <a:srgbClr val="FFFFFF"/>
              </a:solidFill>
              <a:latin typeface="Cabin"/>
              <a:ea typeface="Cabin"/>
              <a:cs typeface="Cabin"/>
              <a:sym typeface="Cabin"/>
            </a:endParaRPr>
          </a:p>
        </p:txBody>
      </p:sp>
      <p:sp>
        <p:nvSpPr>
          <p:cNvPr id="183" name="Rectangle 182">
            <a:extLst>
              <a:ext uri="{FF2B5EF4-FFF2-40B4-BE49-F238E27FC236}">
                <a16:creationId xmlns:a16="http://schemas.microsoft.com/office/drawing/2014/main" id="{C5F09389-6A8E-46D6-B5F4-A3C55FAE6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2718" y="619125"/>
            <a:ext cx="5598548" cy="56070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D844398D-BB77-4D9A-AA14-B0D861BA89A7}"/>
              </a:ext>
            </a:extLst>
          </p:cNvPr>
          <p:cNvGraphicFramePr>
            <a:graphicFrameLocks noGrp="1"/>
          </p:cNvGraphicFramePr>
          <p:nvPr>
            <p:extLst>
              <p:ext uri="{D42A27DB-BD31-4B8C-83A1-F6EECF244321}">
                <p14:modId xmlns:p14="http://schemas.microsoft.com/office/powerpoint/2010/main" val="327003925"/>
              </p:ext>
            </p:extLst>
          </p:nvPr>
        </p:nvGraphicFramePr>
        <p:xfrm>
          <a:off x="6694091" y="565292"/>
          <a:ext cx="4495800" cy="5809156"/>
        </p:xfrm>
        <a:graphic>
          <a:graphicData uri="http://schemas.openxmlformats.org/drawingml/2006/table">
            <a:tbl>
              <a:tblPr firstRow="1" bandRow="1">
                <a:noFill/>
                <a:tableStyleId>{3B4B98B0-60AC-42C2-AFA5-B58CD77FA1E5}</a:tableStyleId>
              </a:tblPr>
              <a:tblGrid>
                <a:gridCol w="1587216">
                  <a:extLst>
                    <a:ext uri="{9D8B030D-6E8A-4147-A177-3AD203B41FA5}">
                      <a16:colId xmlns:a16="http://schemas.microsoft.com/office/drawing/2014/main" val="3289723355"/>
                    </a:ext>
                  </a:extLst>
                </a:gridCol>
                <a:gridCol w="2908584">
                  <a:extLst>
                    <a:ext uri="{9D8B030D-6E8A-4147-A177-3AD203B41FA5}">
                      <a16:colId xmlns:a16="http://schemas.microsoft.com/office/drawing/2014/main" val="888672477"/>
                    </a:ext>
                  </a:extLst>
                </a:gridCol>
              </a:tblGrid>
              <a:tr h="248560">
                <a:tc>
                  <a:txBody>
                    <a:bodyPr/>
                    <a:lstStyle/>
                    <a:p>
                      <a:pPr algn="l" fontAlgn="b"/>
                      <a:r>
                        <a:rPr lang="en-US" sz="900" b="0" u="none" strike="noStrike" cap="all" spc="150" baseline="0" dirty="0">
                          <a:solidFill>
                            <a:schemeClr val="accent1"/>
                          </a:solidFill>
                          <a:effectLst/>
                          <a:latin typeface="Arial Black" panose="020B0A04020102020204" pitchFamily="34" charset="0"/>
                        </a:rPr>
                        <a:t>City</a:t>
                      </a:r>
                      <a:endParaRPr lang="en-US" sz="900" b="0" i="0" u="none" strike="noStrike" cap="all" spc="150" baseline="0" dirty="0">
                        <a:solidFill>
                          <a:schemeClr val="accent1"/>
                        </a:solidFill>
                        <a:effectLst/>
                        <a:latin typeface="Arial Black" panose="020B0A04020102020204" pitchFamily="34" charset="0"/>
                      </a:endParaRPr>
                    </a:p>
                  </a:txBody>
                  <a:tcPr marL="60329" marR="60329" marT="60329" marB="60329" anchor="b">
                    <a:lnL w="12700" cmpd="sng">
                      <a:noFill/>
                    </a:lnL>
                    <a:lnR w="12700" cmpd="sng">
                      <a:noFill/>
                    </a:lnR>
                    <a:lnT w="12700" cmpd="sng">
                      <a:noFill/>
                    </a:lnT>
                    <a:lnB w="38100" cmpd="sng">
                      <a:noFill/>
                    </a:lnB>
                    <a:solidFill>
                      <a:schemeClr val="accent5">
                        <a:lumMod val="40000"/>
                        <a:lumOff val="60000"/>
                      </a:schemeClr>
                    </a:solidFill>
                  </a:tcPr>
                </a:tc>
                <a:tc>
                  <a:txBody>
                    <a:bodyPr/>
                    <a:lstStyle/>
                    <a:p>
                      <a:pPr algn="l" fontAlgn="b"/>
                      <a:r>
                        <a:rPr lang="en-US" sz="900" b="0" u="none" strike="noStrike" cap="all" spc="150" baseline="0" dirty="0">
                          <a:solidFill>
                            <a:schemeClr val="accent1"/>
                          </a:solidFill>
                          <a:effectLst/>
                          <a:latin typeface="Arial Black" panose="020B0A04020102020204" pitchFamily="34" charset="0"/>
                        </a:rPr>
                        <a:t>                  Number of records</a:t>
                      </a:r>
                      <a:endParaRPr lang="en-US" sz="900" b="0" i="0" u="none" strike="noStrike" cap="all" spc="150" baseline="0" dirty="0">
                        <a:solidFill>
                          <a:schemeClr val="accent1"/>
                        </a:solidFill>
                        <a:effectLst/>
                        <a:latin typeface="Arial Black" panose="020B0A04020102020204" pitchFamily="34" charset="0"/>
                      </a:endParaRPr>
                    </a:p>
                  </a:txBody>
                  <a:tcPr marL="60329" marR="60329" marT="60329" marB="60329" anchor="b">
                    <a:lnL w="12700" cmpd="sng">
                      <a:noFill/>
                    </a:lnL>
                    <a:lnR w="12700" cmpd="sng">
                      <a:noFill/>
                    </a:lnR>
                    <a:lnT w="12700" cmpd="sng">
                      <a:noFill/>
                    </a:lnT>
                    <a:lnB w="38100" cmpd="sng">
                      <a:noFill/>
                    </a:lnB>
                    <a:solidFill>
                      <a:schemeClr val="accent5">
                        <a:lumMod val="40000"/>
                        <a:lumOff val="60000"/>
                      </a:schemeClr>
                    </a:solidFill>
                  </a:tcPr>
                </a:tc>
                <a:extLst>
                  <a:ext uri="{0D108BD9-81ED-4DB2-BD59-A6C34878D82A}">
                    <a16:rowId xmlns:a16="http://schemas.microsoft.com/office/drawing/2014/main" val="771109968"/>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SILVER SPRING</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38100" cmpd="sng">
                      <a:noFill/>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343228</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38100" cmpd="sng">
                      <a:noFill/>
                    </a:lnT>
                    <a:lnB w="12700" cmpd="sng">
                      <a:noFill/>
                      <a:prstDash val="solid"/>
                    </a:lnB>
                    <a:solidFill>
                      <a:schemeClr val="accent5">
                        <a:lumMod val="40000"/>
                        <a:lumOff val="60000"/>
                      </a:schemeClr>
                    </a:solidFill>
                  </a:tcPr>
                </a:tc>
                <a:extLst>
                  <a:ext uri="{0D108BD9-81ED-4DB2-BD59-A6C34878D82A}">
                    <a16:rowId xmlns:a16="http://schemas.microsoft.com/office/drawing/2014/main" val="4048774470"/>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GAITHERSBURG</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a:solidFill>
                            <a:schemeClr val="tx1"/>
                          </a:solidFill>
                          <a:effectLst/>
                          <a:latin typeface="Arial Black" panose="020B0A04020102020204" pitchFamily="34" charset="0"/>
                        </a:rPr>
                        <a:t>140892</a:t>
                      </a:r>
                      <a:endParaRPr lang="en-US" sz="900" b="0" i="0" u="none" strike="noStrike" cap="none" spc="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336250409"/>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GERMANTOWN</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112559</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971181771"/>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ROCKVILLE</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a:solidFill>
                            <a:schemeClr val="tx1"/>
                          </a:solidFill>
                          <a:effectLst/>
                          <a:latin typeface="Arial Black" panose="020B0A04020102020204" pitchFamily="34" charset="0"/>
                        </a:rPr>
                        <a:t>112453</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46979459"/>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WASHINGTON</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42247</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1562167774"/>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BETHESDA</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37049</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1938951779"/>
                  </a:ext>
                </a:extLst>
              </a:tr>
              <a:tr h="387288">
                <a:tc>
                  <a:txBody>
                    <a:bodyPr/>
                    <a:lstStyle/>
                    <a:p>
                      <a:pPr algn="l" fontAlgn="b"/>
                      <a:r>
                        <a:rPr lang="en-US" sz="900" u="none" strike="noStrike" cap="none" spc="0" dirty="0">
                          <a:solidFill>
                            <a:schemeClr val="tx1"/>
                          </a:solidFill>
                          <a:effectLst/>
                          <a:latin typeface="Arial Black" panose="020B0A04020102020204" pitchFamily="34" charset="0"/>
                        </a:rPr>
                        <a:t>MONTGOMERY VILLAGE</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36759</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2979406704"/>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HYATTSVILLE</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31711</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3871318655"/>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POTOMAC</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a:solidFill>
                            <a:schemeClr val="tx1"/>
                          </a:solidFill>
                          <a:effectLst/>
                          <a:latin typeface="Arial Black" panose="020B0A04020102020204" pitchFamily="34" charset="0"/>
                        </a:rPr>
                        <a:t>27241</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2677436762"/>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OLNEY</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23866</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295621774"/>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LAUREL</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19318</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3862197621"/>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FREDERICK</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18686</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187393087"/>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CLARKSBURG</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17592</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1079712003"/>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TAKOMA PARK</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14801</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1320178752"/>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NORTH POTOMAC</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14534</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3960979325"/>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KENSINGTON</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14442</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841228427"/>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DAMASCUS</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13627</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3867509886"/>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BURTONSVILLE</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12980</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99403256"/>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BELTSVILLE</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12306</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2280956962"/>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CHEVY CHASE</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11090</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740821071"/>
                  </a:ext>
                </a:extLst>
              </a:tr>
              <a:tr h="248560">
                <a:tc>
                  <a:txBody>
                    <a:bodyPr/>
                    <a:lstStyle/>
                    <a:p>
                      <a:pPr algn="l" fontAlgn="b"/>
                      <a:r>
                        <a:rPr lang="en-US" sz="900" u="none" strike="noStrike" cap="none" spc="0" dirty="0">
                          <a:solidFill>
                            <a:schemeClr val="tx1"/>
                          </a:solidFill>
                          <a:effectLst/>
                          <a:latin typeface="Arial Black" panose="020B0A04020102020204" pitchFamily="34" charset="0"/>
                        </a:rPr>
                        <a:t>BALTIMORE</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tc>
                  <a:txBody>
                    <a:bodyPr/>
                    <a:lstStyle/>
                    <a:p>
                      <a:pPr algn="r" fontAlgn="b"/>
                      <a:r>
                        <a:rPr lang="en-US" sz="900" u="none" strike="noStrike" cap="none" spc="0" dirty="0">
                          <a:solidFill>
                            <a:schemeClr val="tx1"/>
                          </a:solidFill>
                          <a:effectLst/>
                          <a:latin typeface="Arial Black" panose="020B0A04020102020204" pitchFamily="34" charset="0"/>
                        </a:rPr>
                        <a:t>10413</a:t>
                      </a:r>
                      <a:endParaRPr lang="en-US" sz="900" b="0" i="0" u="none" strike="noStrike" cap="none" spc="0" dirty="0">
                        <a:solidFill>
                          <a:schemeClr val="tx1"/>
                        </a:solidFill>
                        <a:effectLst/>
                        <a:latin typeface="Arial Black" panose="020B0A04020102020204" pitchFamily="34" charset="0"/>
                      </a:endParaRPr>
                    </a:p>
                  </a:txBody>
                  <a:tcPr marL="60329" marR="60329" marT="60329" marB="60329" anchor="b">
                    <a:lnL w="12700" cmpd="sng">
                      <a:noFill/>
                      <a:prstDash val="solid"/>
                    </a:lnL>
                    <a:lnR w="12700" cmpd="sng">
                      <a:noFill/>
                      <a:prstDash val="solid"/>
                    </a:lnR>
                    <a:lnT w="12700" cmpd="sng">
                      <a:noFill/>
                      <a:prstDash val="solid"/>
                    </a:lnT>
                    <a:lnB w="12700" cmpd="sng">
                      <a:noFill/>
                      <a:prstDash val="solid"/>
                    </a:lnB>
                    <a:solidFill>
                      <a:schemeClr val="accent5">
                        <a:lumMod val="40000"/>
                        <a:lumOff val="60000"/>
                      </a:schemeClr>
                    </a:solidFill>
                  </a:tcPr>
                </a:tc>
                <a:extLst>
                  <a:ext uri="{0D108BD9-81ED-4DB2-BD59-A6C34878D82A}">
                    <a16:rowId xmlns:a16="http://schemas.microsoft.com/office/drawing/2014/main" val="2734194158"/>
                  </a:ext>
                </a:extLst>
              </a:tr>
            </a:tbl>
          </a:graphicData>
        </a:graphic>
      </p:graphicFrame>
      <p:sp>
        <p:nvSpPr>
          <p:cNvPr id="7" name="Rectangle 6">
            <a:extLst>
              <a:ext uri="{FF2B5EF4-FFF2-40B4-BE49-F238E27FC236}">
                <a16:creationId xmlns:a16="http://schemas.microsoft.com/office/drawing/2014/main" id="{AAD1C33F-74E1-4FA5-945D-1746AE4A8C36}"/>
              </a:ext>
            </a:extLst>
          </p:cNvPr>
          <p:cNvSpPr/>
          <p:nvPr/>
        </p:nvSpPr>
        <p:spPr>
          <a:xfrm>
            <a:off x="7237412" y="6370517"/>
            <a:ext cx="1620386" cy="369332"/>
          </a:xfrm>
          <a:prstGeom prst="rect">
            <a:avLst/>
          </a:prstGeom>
        </p:spPr>
        <p:txBody>
          <a:bodyPr wrap="square">
            <a:spAutoFit/>
          </a:bodyPr>
          <a:lstStyle/>
          <a:p>
            <a:r>
              <a:rPr lang="en-US" dirty="0">
                <a:solidFill>
                  <a:prstClr val="black"/>
                </a:solidFill>
              </a:rPr>
              <a:t> </a:t>
            </a:r>
            <a:endParaRPr lang="en-US" dirty="0"/>
          </a:p>
        </p:txBody>
      </p:sp>
      <p:sp>
        <p:nvSpPr>
          <p:cNvPr id="8" name="Rectangle 7">
            <a:extLst>
              <a:ext uri="{FF2B5EF4-FFF2-40B4-BE49-F238E27FC236}">
                <a16:creationId xmlns:a16="http://schemas.microsoft.com/office/drawing/2014/main" id="{F7D3B306-401E-4975-90D7-FD1370CE4A5A}"/>
              </a:ext>
            </a:extLst>
          </p:cNvPr>
          <p:cNvSpPr/>
          <p:nvPr/>
        </p:nvSpPr>
        <p:spPr>
          <a:xfrm>
            <a:off x="6312104" y="6473910"/>
            <a:ext cx="5338321" cy="261610"/>
          </a:xfrm>
          <a:prstGeom prst="rect">
            <a:avLst/>
          </a:prstGeom>
        </p:spPr>
        <p:txBody>
          <a:bodyPr wrap="none">
            <a:spAutoFit/>
          </a:bodyPr>
          <a:lstStyle/>
          <a:p>
            <a:r>
              <a:rPr lang="en-US" sz="1100" b="1" dirty="0">
                <a:solidFill>
                  <a:schemeClr val="dk1"/>
                </a:solidFill>
              </a:rPr>
              <a:t> TABLE  11 – Cities in Maryland with traffic violation records from 2012 - 2018</a:t>
            </a:r>
            <a:endParaRPr lang="en-US" sz="11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6"/>
          <p:cNvSpPr/>
          <p:nvPr/>
        </p:nvSpPr>
        <p:spPr>
          <a:xfrm>
            <a:off x="0" y="407752"/>
            <a:ext cx="12169245" cy="6243600"/>
          </a:xfrm>
          <a:prstGeom prst="rect">
            <a:avLst/>
          </a:prstGeom>
          <a:solidFill>
            <a:schemeClr val="lt1"/>
          </a:solidFill>
          <a:ln>
            <a:solidFill>
              <a:schemeClr val="accent1"/>
            </a:solidFill>
          </a:ln>
        </p:spPr>
        <p:txBody>
          <a:bodyPr spcFirstLastPara="1" wrap="square" lIns="91425" tIns="45700" rIns="91425" bIns="45700" anchor="ctr" anchorCtr="0">
            <a:noAutofit/>
          </a:bodyPr>
          <a:lstStyle/>
          <a:p>
            <a:pPr fontAlgn="b"/>
            <a:r>
              <a:rPr lang="en-US" dirty="0"/>
              <a:t>                                                                                                                                                                </a:t>
            </a:r>
          </a:p>
        </p:txBody>
      </p:sp>
      <p:sp>
        <p:nvSpPr>
          <p:cNvPr id="369" name="Google Shape;369;p36"/>
          <p:cNvSpPr/>
          <p:nvPr/>
        </p:nvSpPr>
        <p:spPr>
          <a:xfrm>
            <a:off x="442261" y="445074"/>
            <a:ext cx="3706512" cy="5611772"/>
          </a:xfrm>
          <a:prstGeom prst="rect">
            <a:avLst/>
          </a:prstGeom>
          <a:solidFill>
            <a:schemeClr val="accent1"/>
          </a:solidFill>
          <a:ln>
            <a:noFill/>
          </a:ln>
        </p:spPr>
        <p:txBody>
          <a:bodyPr spcFirstLastPara="1" wrap="square" lIns="91425" tIns="91425" rIns="91425" bIns="91425" anchor="ctr" anchorCtr="0">
            <a:noAutofit/>
          </a:bodyPr>
          <a:lstStyle/>
          <a:p>
            <a:pPr lvl="0"/>
            <a:r>
              <a:rPr lang="en-US" dirty="0">
                <a:solidFill>
                  <a:srgbClr val="FFFFFF"/>
                </a:solidFill>
              </a:rPr>
              <a:t>                                                                       </a:t>
            </a:r>
            <a:endParaRPr dirty="0"/>
          </a:p>
        </p:txBody>
      </p:sp>
      <p:sp>
        <p:nvSpPr>
          <p:cNvPr id="370" name="Google Shape;370;p36"/>
          <p:cNvSpPr txBox="1">
            <a:spLocks noGrp="1"/>
          </p:cNvSpPr>
          <p:nvPr>
            <p:ph type="title"/>
          </p:nvPr>
        </p:nvSpPr>
        <p:spPr>
          <a:xfrm>
            <a:off x="763911" y="826346"/>
            <a:ext cx="3171078" cy="10138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FFFFFF"/>
              </a:buClr>
              <a:buSzPts val="2400"/>
              <a:buFont typeface="Cabin"/>
              <a:buNone/>
            </a:pPr>
            <a:r>
              <a:rPr lang="en-US" sz="2400" b="0" i="0" u="none" strike="noStrike" cap="none">
                <a:solidFill>
                  <a:srgbClr val="FFFFFF"/>
                </a:solidFill>
                <a:latin typeface="Cabin"/>
                <a:ea typeface="Cabin"/>
                <a:cs typeface="Cabin"/>
                <a:sym typeface="Cabin"/>
              </a:rPr>
              <a:t>Statistical summary of data</a:t>
            </a:r>
            <a:endParaRPr sz="2400" b="0" i="0" u="none" strike="noStrike" cap="none">
              <a:solidFill>
                <a:srgbClr val="FFFFFF"/>
              </a:solidFill>
              <a:latin typeface="Cabin"/>
              <a:ea typeface="Cabin"/>
              <a:cs typeface="Cabin"/>
              <a:sym typeface="Cabin"/>
            </a:endParaRPr>
          </a:p>
        </p:txBody>
      </p:sp>
      <p:sp>
        <p:nvSpPr>
          <p:cNvPr id="371" name="Google Shape;371;p36"/>
          <p:cNvSpPr txBox="1">
            <a:spLocks noGrp="1"/>
          </p:cNvSpPr>
          <p:nvPr>
            <p:ph type="body" idx="1"/>
          </p:nvPr>
        </p:nvSpPr>
        <p:spPr>
          <a:xfrm>
            <a:off x="763911" y="2052084"/>
            <a:ext cx="3032459" cy="3856229"/>
          </a:xfrm>
          <a:prstGeom prst="rect">
            <a:avLst/>
          </a:prstGeom>
          <a:noFill/>
          <a:ln>
            <a:noFill/>
          </a:ln>
        </p:spPr>
        <p:txBody>
          <a:bodyPr spcFirstLastPara="1" wrap="square" lIns="91425" tIns="45700" rIns="91425" bIns="45700" anchor="t" anchorCtr="0">
            <a:noAutofit/>
          </a:bodyPr>
          <a:lstStyle/>
          <a:p>
            <a:pPr marL="305907" marR="0" lvl="0" indent="-314035" algn="l" rtl="0">
              <a:spcBef>
                <a:spcPts val="0"/>
              </a:spcBef>
              <a:spcAft>
                <a:spcPts val="0"/>
              </a:spcAft>
              <a:buClr>
                <a:srgbClr val="FFFFFF"/>
              </a:buClr>
              <a:buSzPts val="1600"/>
              <a:buFont typeface="Wingdings" panose="05000000000000000000" pitchFamily="2" charset="2"/>
              <a:buChar char="q"/>
            </a:pPr>
            <a:r>
              <a:rPr lang="en-US" sz="1600" dirty="0">
                <a:solidFill>
                  <a:srgbClr val="FFFFFF"/>
                </a:solidFill>
              </a:rPr>
              <a:t>Table 2, shows the number of damages occurred in Cities of Maryland.</a:t>
            </a:r>
          </a:p>
          <a:p>
            <a:pPr marL="305907" marR="0" lvl="0" indent="-314035" algn="l" rtl="0">
              <a:spcBef>
                <a:spcPts val="0"/>
              </a:spcBef>
              <a:spcAft>
                <a:spcPts val="0"/>
              </a:spcAft>
              <a:buClr>
                <a:srgbClr val="FFFFFF"/>
              </a:buClr>
              <a:buSzPts val="1600"/>
              <a:buFont typeface="Wingdings" panose="05000000000000000000" pitchFamily="2" charset="2"/>
              <a:buChar char="q"/>
            </a:pPr>
            <a:r>
              <a:rPr lang="en-US" sz="1600" dirty="0">
                <a:solidFill>
                  <a:srgbClr val="FFFFFF"/>
                </a:solidFill>
              </a:rPr>
              <a:t>Table 3, show that citation is the most common type of violation in the United States.</a:t>
            </a:r>
          </a:p>
          <a:p>
            <a:pPr marL="305907" marR="0" lvl="0" indent="-314035" algn="l" rtl="0">
              <a:spcBef>
                <a:spcPts val="0"/>
              </a:spcBef>
              <a:spcAft>
                <a:spcPts val="0"/>
              </a:spcAft>
              <a:buClr>
                <a:srgbClr val="FFFFFF"/>
              </a:buClr>
              <a:buSzPts val="1600"/>
              <a:buFont typeface="Wingdings" panose="05000000000000000000" pitchFamily="2" charset="2"/>
              <a:buChar char="q"/>
            </a:pPr>
            <a:r>
              <a:rPr lang="en-US" sz="1600" dirty="0">
                <a:solidFill>
                  <a:srgbClr val="FFFFFF"/>
                </a:solidFill>
              </a:rPr>
              <a:t>Table 4,  show the number of personal injury in top 5 cities of Maryland</a:t>
            </a:r>
          </a:p>
          <a:p>
            <a:pPr marL="305907" marR="0" lvl="0" indent="-314035" algn="l" rtl="0">
              <a:spcBef>
                <a:spcPts val="0"/>
              </a:spcBef>
              <a:spcAft>
                <a:spcPts val="0"/>
              </a:spcAft>
              <a:buClr>
                <a:srgbClr val="FFFFFF"/>
              </a:buClr>
              <a:buSzPts val="1600"/>
              <a:buFont typeface="Wingdings" panose="05000000000000000000" pitchFamily="2" charset="2"/>
              <a:buChar char="q"/>
            </a:pPr>
            <a:endParaRPr sz="1600" dirty="0">
              <a:solidFill>
                <a:srgbClr val="FFFFFF"/>
              </a:solidFill>
            </a:endParaRPr>
          </a:p>
          <a:p>
            <a:pPr marL="305907" marR="0" lvl="0" indent="-314035" algn="l" rtl="0">
              <a:spcBef>
                <a:spcPts val="0"/>
              </a:spcBef>
              <a:spcAft>
                <a:spcPts val="0"/>
              </a:spcAft>
              <a:buClr>
                <a:srgbClr val="FFFFFF"/>
              </a:buClr>
              <a:buSzPts val="1600"/>
              <a:buFont typeface="Noto Sans Symbols"/>
              <a:buChar char="◼"/>
            </a:pPr>
            <a:endParaRPr sz="1600" dirty="0">
              <a:solidFill>
                <a:srgbClr val="FFFFFF"/>
              </a:solidFill>
            </a:endParaRPr>
          </a:p>
        </p:txBody>
      </p:sp>
      <p:graphicFrame>
        <p:nvGraphicFramePr>
          <p:cNvPr id="7" name="Table 6">
            <a:extLst>
              <a:ext uri="{FF2B5EF4-FFF2-40B4-BE49-F238E27FC236}">
                <a16:creationId xmlns:a16="http://schemas.microsoft.com/office/drawing/2014/main" id="{71E2E09E-548F-46D2-B663-654222108CCD}"/>
              </a:ext>
            </a:extLst>
          </p:cNvPr>
          <p:cNvGraphicFramePr>
            <a:graphicFrameLocks noGrp="1"/>
          </p:cNvGraphicFramePr>
          <p:nvPr>
            <p:extLst>
              <p:ext uri="{D42A27DB-BD31-4B8C-83A1-F6EECF244321}">
                <p14:modId xmlns:p14="http://schemas.microsoft.com/office/powerpoint/2010/main" val="371554212"/>
              </p:ext>
            </p:extLst>
          </p:nvPr>
        </p:nvGraphicFramePr>
        <p:xfrm>
          <a:off x="4318982" y="445074"/>
          <a:ext cx="3706513" cy="1991090"/>
        </p:xfrm>
        <a:graphic>
          <a:graphicData uri="http://schemas.openxmlformats.org/drawingml/2006/table">
            <a:tbl>
              <a:tblPr/>
              <a:tblGrid>
                <a:gridCol w="1387660">
                  <a:extLst>
                    <a:ext uri="{9D8B030D-6E8A-4147-A177-3AD203B41FA5}">
                      <a16:colId xmlns:a16="http://schemas.microsoft.com/office/drawing/2014/main" val="1462617896"/>
                    </a:ext>
                  </a:extLst>
                </a:gridCol>
                <a:gridCol w="2318853">
                  <a:extLst>
                    <a:ext uri="{9D8B030D-6E8A-4147-A177-3AD203B41FA5}">
                      <a16:colId xmlns:a16="http://schemas.microsoft.com/office/drawing/2014/main" val="3653096341"/>
                    </a:ext>
                  </a:extLst>
                </a:gridCol>
              </a:tblGrid>
              <a:tr h="398218">
                <a:tc>
                  <a:txBody>
                    <a:bodyPr/>
                    <a:lstStyle/>
                    <a:p>
                      <a:pPr algn="l" fontAlgn="b"/>
                      <a:r>
                        <a:rPr lang="en-US" sz="1100" b="1" i="0" u="none" strike="noStrike" baseline="0" dirty="0">
                          <a:solidFill>
                            <a:schemeClr val="tx1"/>
                          </a:solidFill>
                          <a:effectLst/>
                          <a:latin typeface="Calibri" panose="020F0502020204030204" pitchFamily="34" charset="0"/>
                        </a:rPr>
                        <a:t>City</a:t>
                      </a:r>
                    </a:p>
                  </a:txBody>
                  <a:tcPr marL="7620" marR="7620" marT="7620" marB="0" anchor="b">
                    <a:lnL>
                      <a:noFill/>
                    </a:lnL>
                    <a:lnR>
                      <a:noFill/>
                    </a:lnR>
                    <a:lnT>
                      <a:noFill/>
                    </a:lnT>
                    <a:lnB>
                      <a:noFill/>
                    </a:lnB>
                    <a:solidFill>
                      <a:schemeClr val="accent5">
                        <a:lumMod val="40000"/>
                        <a:lumOff val="60000"/>
                        <a:alpha val="96000"/>
                      </a:schemeClr>
                    </a:solidFill>
                  </a:tcPr>
                </a:tc>
                <a:tc>
                  <a:txBody>
                    <a:bodyPr/>
                    <a:lstStyle/>
                    <a:p>
                      <a:pPr algn="l" fontAlgn="b"/>
                      <a:r>
                        <a:rPr lang="en-US" sz="1100" b="1" i="0" u="none" strike="noStrike" baseline="0" dirty="0">
                          <a:solidFill>
                            <a:schemeClr val="tx1"/>
                          </a:solidFill>
                          <a:effectLst/>
                          <a:latin typeface="Calibri" panose="020F0502020204030204" pitchFamily="34" charset="0"/>
                        </a:rPr>
                        <a:t>Number of damages record</a:t>
                      </a:r>
                    </a:p>
                  </a:txBody>
                  <a:tcPr marL="7620" marR="7620" marT="7620" marB="0" anchor="b">
                    <a:lnL>
                      <a:noFill/>
                    </a:lnL>
                    <a:lnR>
                      <a:noFill/>
                    </a:lnR>
                    <a:lnT>
                      <a:noFill/>
                    </a:lnT>
                    <a:lnB>
                      <a:noFill/>
                    </a:lnB>
                    <a:solidFill>
                      <a:schemeClr val="accent5">
                        <a:lumMod val="40000"/>
                        <a:lumOff val="60000"/>
                        <a:alpha val="96000"/>
                      </a:schemeClr>
                    </a:solidFill>
                  </a:tcPr>
                </a:tc>
                <a:extLst>
                  <a:ext uri="{0D108BD9-81ED-4DB2-BD59-A6C34878D82A}">
                    <a16:rowId xmlns:a16="http://schemas.microsoft.com/office/drawing/2014/main" val="2605250999"/>
                  </a:ext>
                </a:extLst>
              </a:tr>
              <a:tr h="398218">
                <a:tc>
                  <a:txBody>
                    <a:bodyPr/>
                    <a:lstStyle/>
                    <a:p>
                      <a:pPr algn="l" fontAlgn="b"/>
                      <a:r>
                        <a:rPr lang="en-US" sz="1100" b="1" i="0" u="none" strike="noStrike" baseline="0" dirty="0">
                          <a:solidFill>
                            <a:schemeClr val="tx1"/>
                          </a:solidFill>
                          <a:effectLst/>
                          <a:latin typeface="Calibri" panose="020F0502020204030204" pitchFamily="34" charset="0"/>
                        </a:rPr>
                        <a:t>SILVER SPRING</a:t>
                      </a:r>
                    </a:p>
                  </a:txBody>
                  <a:tcPr marL="7620" marR="7620" marT="7620" marB="0" anchor="b">
                    <a:lnL>
                      <a:noFill/>
                    </a:lnL>
                    <a:lnR>
                      <a:noFill/>
                    </a:lnR>
                    <a:lnT>
                      <a:noFill/>
                    </a:lnT>
                    <a:lnB>
                      <a:noFill/>
                    </a:lnB>
                    <a:solidFill>
                      <a:schemeClr val="accent5">
                        <a:lumMod val="40000"/>
                        <a:lumOff val="60000"/>
                        <a:alpha val="96000"/>
                      </a:schemeClr>
                    </a:solidFill>
                  </a:tcPr>
                </a:tc>
                <a:tc>
                  <a:txBody>
                    <a:bodyPr/>
                    <a:lstStyle/>
                    <a:p>
                      <a:pPr algn="r" fontAlgn="b"/>
                      <a:r>
                        <a:rPr lang="en-US" sz="1100" b="1" i="0" u="none" strike="noStrike" baseline="0" dirty="0">
                          <a:solidFill>
                            <a:schemeClr val="tx1"/>
                          </a:solidFill>
                          <a:effectLst/>
                          <a:latin typeface="Calibri" panose="020F0502020204030204" pitchFamily="34" charset="0"/>
                        </a:rPr>
                        <a:t>5524</a:t>
                      </a:r>
                    </a:p>
                  </a:txBody>
                  <a:tcPr marL="7620" marR="7620" marT="7620" marB="0" anchor="b">
                    <a:lnL>
                      <a:noFill/>
                    </a:lnL>
                    <a:lnR>
                      <a:noFill/>
                    </a:lnR>
                    <a:lnT>
                      <a:noFill/>
                    </a:lnT>
                    <a:lnB>
                      <a:noFill/>
                    </a:lnB>
                    <a:solidFill>
                      <a:schemeClr val="accent5">
                        <a:lumMod val="40000"/>
                        <a:lumOff val="60000"/>
                        <a:alpha val="96000"/>
                      </a:schemeClr>
                    </a:solidFill>
                  </a:tcPr>
                </a:tc>
                <a:extLst>
                  <a:ext uri="{0D108BD9-81ED-4DB2-BD59-A6C34878D82A}">
                    <a16:rowId xmlns:a16="http://schemas.microsoft.com/office/drawing/2014/main" val="1044559025"/>
                  </a:ext>
                </a:extLst>
              </a:tr>
              <a:tr h="398218">
                <a:tc>
                  <a:txBody>
                    <a:bodyPr/>
                    <a:lstStyle/>
                    <a:p>
                      <a:pPr algn="l" fontAlgn="b"/>
                      <a:r>
                        <a:rPr lang="en-US" sz="1100" b="1" i="0" u="none" strike="noStrike" baseline="0">
                          <a:solidFill>
                            <a:schemeClr val="tx1"/>
                          </a:solidFill>
                          <a:effectLst/>
                          <a:latin typeface="Calibri" panose="020F0502020204030204" pitchFamily="34" charset="0"/>
                        </a:rPr>
                        <a:t>GAITHERSBURG</a:t>
                      </a:r>
                    </a:p>
                  </a:txBody>
                  <a:tcPr marL="7620" marR="7620" marT="7620" marB="0" anchor="b">
                    <a:lnL>
                      <a:noFill/>
                    </a:lnL>
                    <a:lnR>
                      <a:noFill/>
                    </a:lnR>
                    <a:lnT>
                      <a:noFill/>
                    </a:lnT>
                    <a:lnB>
                      <a:noFill/>
                    </a:lnB>
                    <a:solidFill>
                      <a:schemeClr val="accent5">
                        <a:lumMod val="40000"/>
                        <a:lumOff val="60000"/>
                        <a:alpha val="96000"/>
                      </a:schemeClr>
                    </a:solidFill>
                  </a:tcPr>
                </a:tc>
                <a:tc>
                  <a:txBody>
                    <a:bodyPr/>
                    <a:lstStyle/>
                    <a:p>
                      <a:pPr algn="r" fontAlgn="b"/>
                      <a:r>
                        <a:rPr lang="en-US" sz="1100" b="1" i="0" u="none" strike="noStrike" baseline="0" dirty="0">
                          <a:solidFill>
                            <a:schemeClr val="tx1"/>
                          </a:solidFill>
                          <a:effectLst/>
                          <a:latin typeface="Calibri" panose="020F0502020204030204" pitchFamily="34" charset="0"/>
                        </a:rPr>
                        <a:t>1624</a:t>
                      </a:r>
                    </a:p>
                  </a:txBody>
                  <a:tcPr marL="7620" marR="7620" marT="7620" marB="0" anchor="b">
                    <a:lnL>
                      <a:noFill/>
                    </a:lnL>
                    <a:lnR>
                      <a:noFill/>
                    </a:lnR>
                    <a:lnT>
                      <a:noFill/>
                    </a:lnT>
                    <a:lnB>
                      <a:noFill/>
                    </a:lnB>
                    <a:solidFill>
                      <a:schemeClr val="accent5">
                        <a:lumMod val="40000"/>
                        <a:lumOff val="60000"/>
                        <a:alpha val="96000"/>
                      </a:schemeClr>
                    </a:solidFill>
                  </a:tcPr>
                </a:tc>
                <a:extLst>
                  <a:ext uri="{0D108BD9-81ED-4DB2-BD59-A6C34878D82A}">
                    <a16:rowId xmlns:a16="http://schemas.microsoft.com/office/drawing/2014/main" val="2248817375"/>
                  </a:ext>
                </a:extLst>
              </a:tr>
              <a:tr h="398218">
                <a:tc>
                  <a:txBody>
                    <a:bodyPr/>
                    <a:lstStyle/>
                    <a:p>
                      <a:pPr algn="l" fontAlgn="b"/>
                      <a:r>
                        <a:rPr lang="en-US" sz="1100" b="1" i="0" u="none" strike="noStrike" baseline="0">
                          <a:solidFill>
                            <a:schemeClr val="tx1"/>
                          </a:solidFill>
                          <a:effectLst/>
                          <a:latin typeface="Calibri" panose="020F0502020204030204" pitchFamily="34" charset="0"/>
                        </a:rPr>
                        <a:t>ROCKVILLE</a:t>
                      </a:r>
                    </a:p>
                  </a:txBody>
                  <a:tcPr marL="7620" marR="7620" marT="7620" marB="0" anchor="b">
                    <a:lnL>
                      <a:noFill/>
                    </a:lnL>
                    <a:lnR>
                      <a:noFill/>
                    </a:lnR>
                    <a:lnT>
                      <a:noFill/>
                    </a:lnT>
                    <a:lnB>
                      <a:noFill/>
                    </a:lnB>
                    <a:solidFill>
                      <a:schemeClr val="accent5">
                        <a:lumMod val="40000"/>
                        <a:lumOff val="60000"/>
                        <a:alpha val="96000"/>
                      </a:schemeClr>
                    </a:solidFill>
                  </a:tcPr>
                </a:tc>
                <a:tc>
                  <a:txBody>
                    <a:bodyPr/>
                    <a:lstStyle/>
                    <a:p>
                      <a:pPr algn="r" fontAlgn="b"/>
                      <a:r>
                        <a:rPr lang="en-US" sz="1100" b="1" i="0" u="none" strike="noStrike" baseline="0" dirty="0">
                          <a:solidFill>
                            <a:schemeClr val="tx1"/>
                          </a:solidFill>
                          <a:effectLst/>
                          <a:latin typeface="Calibri" panose="020F0502020204030204" pitchFamily="34" charset="0"/>
                        </a:rPr>
                        <a:t>1468</a:t>
                      </a:r>
                    </a:p>
                  </a:txBody>
                  <a:tcPr marL="7620" marR="7620" marT="7620" marB="0" anchor="b">
                    <a:lnL>
                      <a:noFill/>
                    </a:lnL>
                    <a:lnR>
                      <a:noFill/>
                    </a:lnR>
                    <a:lnT>
                      <a:noFill/>
                    </a:lnT>
                    <a:lnB>
                      <a:noFill/>
                    </a:lnB>
                    <a:solidFill>
                      <a:schemeClr val="accent5">
                        <a:lumMod val="40000"/>
                        <a:lumOff val="60000"/>
                        <a:alpha val="96000"/>
                      </a:schemeClr>
                    </a:solidFill>
                  </a:tcPr>
                </a:tc>
                <a:extLst>
                  <a:ext uri="{0D108BD9-81ED-4DB2-BD59-A6C34878D82A}">
                    <a16:rowId xmlns:a16="http://schemas.microsoft.com/office/drawing/2014/main" val="3327046053"/>
                  </a:ext>
                </a:extLst>
              </a:tr>
              <a:tr h="398218">
                <a:tc>
                  <a:txBody>
                    <a:bodyPr/>
                    <a:lstStyle/>
                    <a:p>
                      <a:pPr algn="l" fontAlgn="b"/>
                      <a:r>
                        <a:rPr lang="en-US" sz="1100" b="1" i="0" u="none" strike="noStrike" baseline="0">
                          <a:solidFill>
                            <a:schemeClr val="tx1"/>
                          </a:solidFill>
                          <a:effectLst/>
                          <a:latin typeface="Calibri" panose="020F0502020204030204" pitchFamily="34" charset="0"/>
                        </a:rPr>
                        <a:t>GERMANTOWN</a:t>
                      </a:r>
                    </a:p>
                  </a:txBody>
                  <a:tcPr marL="7620" marR="7620" marT="7620" marB="0" anchor="b">
                    <a:lnL>
                      <a:noFill/>
                    </a:lnL>
                    <a:lnR>
                      <a:noFill/>
                    </a:lnR>
                    <a:lnT>
                      <a:noFill/>
                    </a:lnT>
                    <a:lnB>
                      <a:noFill/>
                    </a:lnB>
                    <a:solidFill>
                      <a:schemeClr val="accent5">
                        <a:lumMod val="40000"/>
                        <a:lumOff val="60000"/>
                        <a:alpha val="96000"/>
                      </a:schemeClr>
                    </a:solidFill>
                  </a:tcPr>
                </a:tc>
                <a:tc>
                  <a:txBody>
                    <a:bodyPr/>
                    <a:lstStyle/>
                    <a:p>
                      <a:pPr algn="r" fontAlgn="b"/>
                      <a:r>
                        <a:rPr lang="en-US" sz="1100" b="1" i="0" u="none" strike="noStrike" baseline="0" dirty="0">
                          <a:solidFill>
                            <a:schemeClr val="tx1"/>
                          </a:solidFill>
                          <a:effectLst/>
                          <a:latin typeface="Calibri" panose="020F0502020204030204" pitchFamily="34" charset="0"/>
                        </a:rPr>
                        <a:t>1009</a:t>
                      </a:r>
                    </a:p>
                  </a:txBody>
                  <a:tcPr marL="7620" marR="7620" marT="7620" marB="0" anchor="b">
                    <a:lnL>
                      <a:noFill/>
                    </a:lnL>
                    <a:lnR>
                      <a:noFill/>
                    </a:lnR>
                    <a:lnT>
                      <a:noFill/>
                    </a:lnT>
                    <a:lnB>
                      <a:noFill/>
                    </a:lnB>
                    <a:solidFill>
                      <a:schemeClr val="accent5">
                        <a:lumMod val="40000"/>
                        <a:lumOff val="60000"/>
                        <a:alpha val="96000"/>
                      </a:schemeClr>
                    </a:solidFill>
                  </a:tcPr>
                </a:tc>
                <a:extLst>
                  <a:ext uri="{0D108BD9-81ED-4DB2-BD59-A6C34878D82A}">
                    <a16:rowId xmlns:a16="http://schemas.microsoft.com/office/drawing/2014/main" val="106592563"/>
                  </a:ext>
                </a:extLst>
              </a:tr>
            </a:tbl>
          </a:graphicData>
        </a:graphic>
      </p:graphicFrame>
      <p:sp>
        <p:nvSpPr>
          <p:cNvPr id="2" name="Rectangle 1">
            <a:extLst>
              <a:ext uri="{FF2B5EF4-FFF2-40B4-BE49-F238E27FC236}">
                <a16:creationId xmlns:a16="http://schemas.microsoft.com/office/drawing/2014/main" id="{3960E544-4DB3-468D-B433-108C8B06EC9A}"/>
              </a:ext>
            </a:extLst>
          </p:cNvPr>
          <p:cNvSpPr/>
          <p:nvPr/>
        </p:nvSpPr>
        <p:spPr>
          <a:xfrm>
            <a:off x="8456612" y="2522706"/>
            <a:ext cx="3289952" cy="36417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Table 4 – Number of traffic violation records</a:t>
            </a:r>
          </a:p>
        </p:txBody>
      </p:sp>
      <p:sp>
        <p:nvSpPr>
          <p:cNvPr id="3" name="Rectangle 2">
            <a:extLst>
              <a:ext uri="{FF2B5EF4-FFF2-40B4-BE49-F238E27FC236}">
                <a16:creationId xmlns:a16="http://schemas.microsoft.com/office/drawing/2014/main" id="{0A11EC66-4A5D-45AA-8AD1-F98EE648387E}"/>
              </a:ext>
            </a:extLst>
          </p:cNvPr>
          <p:cNvSpPr/>
          <p:nvPr/>
        </p:nvSpPr>
        <p:spPr>
          <a:xfrm>
            <a:off x="5332412" y="2667000"/>
            <a:ext cx="1371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56FA510-4110-4D01-B878-095DD6EA0CE0}"/>
              </a:ext>
            </a:extLst>
          </p:cNvPr>
          <p:cNvSpPr/>
          <p:nvPr/>
        </p:nvSpPr>
        <p:spPr>
          <a:xfrm>
            <a:off x="4470423" y="2505879"/>
            <a:ext cx="3569629" cy="381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Table 3 – Number of property damages in cities</a:t>
            </a:r>
          </a:p>
        </p:txBody>
      </p:sp>
      <p:graphicFrame>
        <p:nvGraphicFramePr>
          <p:cNvPr id="5" name="Table 4">
            <a:extLst>
              <a:ext uri="{FF2B5EF4-FFF2-40B4-BE49-F238E27FC236}">
                <a16:creationId xmlns:a16="http://schemas.microsoft.com/office/drawing/2014/main" id="{5112FE95-A024-484A-9261-1F33E52A889D}"/>
              </a:ext>
            </a:extLst>
          </p:cNvPr>
          <p:cNvGraphicFramePr>
            <a:graphicFrameLocks noGrp="1"/>
          </p:cNvGraphicFramePr>
          <p:nvPr>
            <p:extLst>
              <p:ext uri="{D42A27DB-BD31-4B8C-83A1-F6EECF244321}">
                <p14:modId xmlns:p14="http://schemas.microsoft.com/office/powerpoint/2010/main" val="2144851991"/>
              </p:ext>
            </p:extLst>
          </p:nvPr>
        </p:nvGraphicFramePr>
        <p:xfrm>
          <a:off x="4318982" y="3126436"/>
          <a:ext cx="3811128" cy="2206996"/>
        </p:xfrm>
        <a:graphic>
          <a:graphicData uri="http://schemas.openxmlformats.org/drawingml/2006/table">
            <a:tbl>
              <a:tblPr/>
              <a:tblGrid>
                <a:gridCol w="1755429">
                  <a:extLst>
                    <a:ext uri="{9D8B030D-6E8A-4147-A177-3AD203B41FA5}">
                      <a16:colId xmlns:a16="http://schemas.microsoft.com/office/drawing/2014/main" val="1121355771"/>
                    </a:ext>
                  </a:extLst>
                </a:gridCol>
                <a:gridCol w="2055699">
                  <a:extLst>
                    <a:ext uri="{9D8B030D-6E8A-4147-A177-3AD203B41FA5}">
                      <a16:colId xmlns:a16="http://schemas.microsoft.com/office/drawing/2014/main" val="918207570"/>
                    </a:ext>
                  </a:extLst>
                </a:gridCol>
              </a:tblGrid>
              <a:tr h="368736">
                <a:tc>
                  <a:txBody>
                    <a:bodyPr/>
                    <a:lstStyle/>
                    <a:p>
                      <a:pPr algn="l" fontAlgn="b"/>
                      <a:r>
                        <a:rPr lang="en-US" sz="1100" b="1" i="0" u="none" strike="noStrike" dirty="0">
                          <a:solidFill>
                            <a:srgbClr val="000000"/>
                          </a:solidFill>
                          <a:effectLst/>
                          <a:latin typeface="Calibri" panose="020F0502020204030204" pitchFamily="34" charset="0"/>
                        </a:rPr>
                        <a:t>City</a:t>
                      </a:r>
                    </a:p>
                  </a:txBody>
                  <a:tcPr marL="7620" marR="7620" marT="7620" marB="0" anchor="b">
                    <a:lnL>
                      <a:noFill/>
                    </a:lnL>
                    <a:lnR>
                      <a:noFill/>
                    </a:lnR>
                    <a:lnT>
                      <a:noFill/>
                    </a:lnT>
                    <a:lnB>
                      <a:noFill/>
                    </a:lnB>
                    <a:solidFill>
                      <a:schemeClr val="accent5">
                        <a:lumMod val="40000"/>
                        <a:lumOff val="60000"/>
                      </a:schemeClr>
                    </a:solidFill>
                  </a:tcPr>
                </a:tc>
                <a:tc>
                  <a:txBody>
                    <a:bodyPr/>
                    <a:lstStyle/>
                    <a:p>
                      <a:pPr algn="l" fontAlgn="b"/>
                      <a:r>
                        <a:rPr lang="en-US" sz="1100" b="1" i="0" u="none" strike="noStrike" dirty="0">
                          <a:solidFill>
                            <a:srgbClr val="000000"/>
                          </a:solidFill>
                          <a:effectLst/>
                          <a:latin typeface="Calibri" panose="020F0502020204030204" pitchFamily="34" charset="0"/>
                        </a:rPr>
                        <a:t> </a:t>
                      </a:r>
                    </a:p>
                    <a:p>
                      <a:pPr algn="l" fontAlgn="b"/>
                      <a:r>
                        <a:rPr lang="en-US" sz="1100" b="1" i="0" u="none" strike="noStrike" dirty="0">
                          <a:solidFill>
                            <a:srgbClr val="000000"/>
                          </a:solidFill>
                          <a:effectLst/>
                          <a:latin typeface="Calibri" panose="020F0502020204030204" pitchFamily="34" charset="0"/>
                        </a:rPr>
                        <a:t>Number of  personal injury records</a:t>
                      </a:r>
                    </a:p>
                  </a:txBody>
                  <a:tcPr marL="7620" marR="7620" marT="7620" marB="0" anchor="b">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12341018"/>
                  </a:ext>
                </a:extLst>
              </a:tr>
              <a:tr h="367652">
                <a:tc>
                  <a:txBody>
                    <a:bodyPr/>
                    <a:lstStyle/>
                    <a:p>
                      <a:pPr algn="l" fontAlgn="b"/>
                      <a:r>
                        <a:rPr lang="en-US" sz="1100" b="1" i="0" u="none" strike="noStrike" dirty="0">
                          <a:solidFill>
                            <a:srgbClr val="000000"/>
                          </a:solidFill>
                          <a:effectLst/>
                          <a:latin typeface="Calibri" panose="020F0502020204030204" pitchFamily="34" charset="0"/>
                        </a:rPr>
                        <a:t>SILVER SPRING</a:t>
                      </a:r>
                    </a:p>
                  </a:txBody>
                  <a:tcPr marL="7620" marR="7620" marT="7620" marB="0" anchor="b">
                    <a:lnL>
                      <a:noFill/>
                    </a:lnL>
                    <a:lnR>
                      <a:noFill/>
                    </a:lnR>
                    <a:lnT>
                      <a:noFill/>
                    </a:lnT>
                    <a:lnB>
                      <a:noFill/>
                    </a:lnB>
                    <a:solidFill>
                      <a:schemeClr val="accent5">
                        <a:lumMod val="40000"/>
                        <a:lumOff val="60000"/>
                      </a:schemeClr>
                    </a:solidFill>
                  </a:tcPr>
                </a:tc>
                <a:tc>
                  <a:txBody>
                    <a:bodyPr/>
                    <a:lstStyle/>
                    <a:p>
                      <a:pPr algn="r" fontAlgn="b"/>
                      <a:r>
                        <a:rPr lang="en-US" sz="1100" b="1" i="0" u="none" strike="noStrike">
                          <a:solidFill>
                            <a:srgbClr val="000000"/>
                          </a:solidFill>
                          <a:effectLst/>
                          <a:latin typeface="Calibri" panose="020F0502020204030204" pitchFamily="34" charset="0"/>
                        </a:rPr>
                        <a:t>2979</a:t>
                      </a:r>
                    </a:p>
                  </a:txBody>
                  <a:tcPr marL="7620" marR="7620" marT="7620" marB="0" anchor="b">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2405628515"/>
                  </a:ext>
                </a:extLst>
              </a:tr>
              <a:tr h="367652">
                <a:tc>
                  <a:txBody>
                    <a:bodyPr/>
                    <a:lstStyle/>
                    <a:p>
                      <a:pPr algn="l" fontAlgn="b"/>
                      <a:r>
                        <a:rPr lang="en-US" sz="1100" b="1" i="0" u="none" strike="noStrike" dirty="0">
                          <a:solidFill>
                            <a:srgbClr val="000000"/>
                          </a:solidFill>
                          <a:effectLst/>
                          <a:latin typeface="Calibri" panose="020F0502020204030204" pitchFamily="34" charset="0"/>
                        </a:rPr>
                        <a:t>GAITHERSBURG</a:t>
                      </a:r>
                    </a:p>
                  </a:txBody>
                  <a:tcPr marL="7620" marR="7620" marT="7620" marB="0" anchor="b">
                    <a:lnL>
                      <a:noFill/>
                    </a:lnL>
                    <a:lnR>
                      <a:noFill/>
                    </a:lnR>
                    <a:lnT>
                      <a:noFill/>
                    </a:lnT>
                    <a:lnB>
                      <a:noFill/>
                    </a:lnB>
                    <a:solidFill>
                      <a:schemeClr val="accent5">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1003</a:t>
                      </a:r>
                    </a:p>
                  </a:txBody>
                  <a:tcPr marL="7620" marR="7620" marT="7620" marB="0" anchor="b">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504107701"/>
                  </a:ext>
                </a:extLst>
              </a:tr>
              <a:tr h="367652">
                <a:tc>
                  <a:txBody>
                    <a:bodyPr/>
                    <a:lstStyle/>
                    <a:p>
                      <a:pPr algn="l" fontAlgn="b"/>
                      <a:r>
                        <a:rPr lang="en-US" sz="1100" b="1" i="0" u="none" strike="noStrike">
                          <a:solidFill>
                            <a:srgbClr val="000000"/>
                          </a:solidFill>
                          <a:effectLst/>
                          <a:latin typeface="Calibri" panose="020F0502020204030204" pitchFamily="34" charset="0"/>
                        </a:rPr>
                        <a:t>ROCKVILLE</a:t>
                      </a:r>
                    </a:p>
                  </a:txBody>
                  <a:tcPr marL="7620" marR="7620" marT="7620" marB="0" anchor="b">
                    <a:lnL>
                      <a:noFill/>
                    </a:lnL>
                    <a:lnR>
                      <a:noFill/>
                    </a:lnR>
                    <a:lnT>
                      <a:noFill/>
                    </a:lnT>
                    <a:lnB>
                      <a:noFill/>
                    </a:lnB>
                    <a:solidFill>
                      <a:schemeClr val="accent5">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882</a:t>
                      </a:r>
                    </a:p>
                  </a:txBody>
                  <a:tcPr marL="7620" marR="7620" marT="7620" marB="0" anchor="b">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2325298995"/>
                  </a:ext>
                </a:extLst>
              </a:tr>
              <a:tr h="367652">
                <a:tc>
                  <a:txBody>
                    <a:bodyPr/>
                    <a:lstStyle/>
                    <a:p>
                      <a:pPr algn="l" fontAlgn="b"/>
                      <a:r>
                        <a:rPr lang="en-US" sz="1100" b="1" i="0" u="none" strike="noStrike">
                          <a:solidFill>
                            <a:srgbClr val="000000"/>
                          </a:solidFill>
                          <a:effectLst/>
                          <a:latin typeface="Calibri" panose="020F0502020204030204" pitchFamily="34" charset="0"/>
                        </a:rPr>
                        <a:t>GERMANTOWN</a:t>
                      </a:r>
                    </a:p>
                  </a:txBody>
                  <a:tcPr marL="7620" marR="7620" marT="7620" marB="0" anchor="b">
                    <a:lnL>
                      <a:noFill/>
                    </a:lnL>
                    <a:lnR>
                      <a:noFill/>
                    </a:lnR>
                    <a:lnT>
                      <a:noFill/>
                    </a:lnT>
                    <a:lnB>
                      <a:noFill/>
                    </a:lnB>
                    <a:solidFill>
                      <a:schemeClr val="accent5">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787</a:t>
                      </a:r>
                    </a:p>
                  </a:txBody>
                  <a:tcPr marL="7620" marR="7620" marT="7620" marB="0" anchor="b">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339892699"/>
                  </a:ext>
                </a:extLst>
              </a:tr>
              <a:tr h="367652">
                <a:tc>
                  <a:txBody>
                    <a:bodyPr/>
                    <a:lstStyle/>
                    <a:p>
                      <a:pPr algn="l" fontAlgn="b"/>
                      <a:r>
                        <a:rPr lang="en-US" sz="1100" b="1" i="0" u="none" strike="noStrike">
                          <a:solidFill>
                            <a:srgbClr val="000000"/>
                          </a:solidFill>
                          <a:effectLst/>
                          <a:latin typeface="Calibri" panose="020F0502020204030204" pitchFamily="34" charset="0"/>
                        </a:rPr>
                        <a:t>BETHESDA</a:t>
                      </a:r>
                    </a:p>
                  </a:txBody>
                  <a:tcPr marL="7620" marR="7620" marT="7620" marB="0" anchor="b">
                    <a:lnL>
                      <a:noFill/>
                    </a:lnL>
                    <a:lnR>
                      <a:noFill/>
                    </a:lnR>
                    <a:lnT>
                      <a:noFill/>
                    </a:lnT>
                    <a:lnB>
                      <a:noFill/>
                    </a:lnB>
                    <a:solidFill>
                      <a:schemeClr val="accent5">
                        <a:lumMod val="40000"/>
                        <a:lumOff val="60000"/>
                      </a:schemeClr>
                    </a:solidFill>
                  </a:tcPr>
                </a:tc>
                <a:tc>
                  <a:txBody>
                    <a:bodyPr/>
                    <a:lstStyle/>
                    <a:p>
                      <a:pPr algn="r" fontAlgn="b"/>
                      <a:r>
                        <a:rPr lang="en-US" sz="1100" b="1" i="0" u="none" strike="noStrike" dirty="0">
                          <a:solidFill>
                            <a:srgbClr val="000000"/>
                          </a:solidFill>
                          <a:effectLst/>
                          <a:latin typeface="Calibri" panose="020F0502020204030204" pitchFamily="34" charset="0"/>
                        </a:rPr>
                        <a:t>384</a:t>
                      </a:r>
                    </a:p>
                  </a:txBody>
                  <a:tcPr marL="7620" marR="7620" marT="7620" marB="0" anchor="b">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659451515"/>
                  </a:ext>
                </a:extLst>
              </a:tr>
            </a:tbl>
          </a:graphicData>
        </a:graphic>
      </p:graphicFrame>
      <p:graphicFrame>
        <p:nvGraphicFramePr>
          <p:cNvPr id="6" name="Table 5">
            <a:extLst>
              <a:ext uri="{FF2B5EF4-FFF2-40B4-BE49-F238E27FC236}">
                <a16:creationId xmlns:a16="http://schemas.microsoft.com/office/drawing/2014/main" id="{A7A44BC2-20CF-4CC0-8C83-8A5E4C1C5112}"/>
              </a:ext>
            </a:extLst>
          </p:cNvPr>
          <p:cNvGraphicFramePr>
            <a:graphicFrameLocks noGrp="1"/>
          </p:cNvGraphicFramePr>
          <p:nvPr>
            <p:extLst>
              <p:ext uri="{D42A27DB-BD31-4B8C-83A1-F6EECF244321}">
                <p14:modId xmlns:p14="http://schemas.microsoft.com/office/powerpoint/2010/main" val="1235654431"/>
              </p:ext>
            </p:extLst>
          </p:nvPr>
        </p:nvGraphicFramePr>
        <p:xfrm>
          <a:off x="8456612" y="445074"/>
          <a:ext cx="3289952" cy="1991090"/>
        </p:xfrm>
        <a:graphic>
          <a:graphicData uri="http://schemas.openxmlformats.org/drawingml/2006/table">
            <a:tbl>
              <a:tblPr/>
              <a:tblGrid>
                <a:gridCol w="1644976">
                  <a:extLst>
                    <a:ext uri="{9D8B030D-6E8A-4147-A177-3AD203B41FA5}">
                      <a16:colId xmlns:a16="http://schemas.microsoft.com/office/drawing/2014/main" val="532579181"/>
                    </a:ext>
                  </a:extLst>
                </a:gridCol>
                <a:gridCol w="1644976">
                  <a:extLst>
                    <a:ext uri="{9D8B030D-6E8A-4147-A177-3AD203B41FA5}">
                      <a16:colId xmlns:a16="http://schemas.microsoft.com/office/drawing/2014/main" val="438731528"/>
                    </a:ext>
                  </a:extLst>
                </a:gridCol>
              </a:tblGrid>
              <a:tr h="398218">
                <a:tc>
                  <a:txBody>
                    <a:bodyPr/>
                    <a:lstStyle/>
                    <a:p>
                      <a:pPr algn="l" fontAlgn="b"/>
                      <a:r>
                        <a:rPr lang="en-US" sz="1000" b="1" i="0" u="none" strike="noStrike" dirty="0">
                          <a:solidFill>
                            <a:srgbClr val="000000"/>
                          </a:solidFill>
                          <a:effectLst/>
                          <a:latin typeface="Calibri" panose="020F0502020204030204" pitchFamily="34" charset="0"/>
                        </a:rPr>
                        <a:t>City</a:t>
                      </a:r>
                    </a:p>
                  </a:txBody>
                  <a:tcPr marL="7620" marR="7620" marT="7620" marB="0" anchor="b">
                    <a:lnL>
                      <a:noFill/>
                    </a:lnL>
                    <a:lnR>
                      <a:noFill/>
                    </a:lnR>
                    <a:lnT>
                      <a:noFill/>
                    </a:lnT>
                    <a:lnB>
                      <a:noFill/>
                    </a:lnB>
                    <a:solidFill>
                      <a:schemeClr val="accent5">
                        <a:lumMod val="40000"/>
                        <a:lumOff val="60000"/>
                      </a:schemeClr>
                    </a:solidFill>
                  </a:tcPr>
                </a:tc>
                <a:tc>
                  <a:txBody>
                    <a:bodyPr/>
                    <a:lstStyle/>
                    <a:p>
                      <a:pPr algn="l" fontAlgn="b"/>
                      <a:r>
                        <a:rPr lang="en-US" sz="1000" b="1" i="0" u="none" strike="noStrike" dirty="0">
                          <a:solidFill>
                            <a:srgbClr val="000000"/>
                          </a:solidFill>
                          <a:effectLst/>
                          <a:latin typeface="Calibri" panose="020F0502020204030204" pitchFamily="34" charset="0"/>
                        </a:rPr>
                        <a:t>                      Number of records</a:t>
                      </a:r>
                    </a:p>
                  </a:txBody>
                  <a:tcPr marL="7620" marR="7620" marT="7620" marB="0" anchor="b">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801495215"/>
                  </a:ext>
                </a:extLst>
              </a:tr>
              <a:tr h="398218">
                <a:tc>
                  <a:txBody>
                    <a:bodyPr/>
                    <a:lstStyle/>
                    <a:p>
                      <a:pPr algn="l" fontAlgn="b"/>
                      <a:r>
                        <a:rPr lang="en-US" sz="1000" b="1" i="0" u="none" strike="noStrike" dirty="0">
                          <a:solidFill>
                            <a:srgbClr val="000000"/>
                          </a:solidFill>
                          <a:effectLst/>
                          <a:latin typeface="Calibri" panose="020F0502020204030204" pitchFamily="34" charset="0"/>
                        </a:rPr>
                        <a:t>Citation</a:t>
                      </a:r>
                    </a:p>
                  </a:txBody>
                  <a:tcPr marL="7620" marR="7620" marT="7620" marB="0" anchor="b">
                    <a:lnL>
                      <a:noFill/>
                    </a:lnL>
                    <a:lnR>
                      <a:noFill/>
                    </a:lnR>
                    <a:lnT>
                      <a:noFill/>
                    </a:lnT>
                    <a:lnB>
                      <a:noFill/>
                    </a:lnB>
                    <a:solidFill>
                      <a:schemeClr val="accent5">
                        <a:lumMod val="40000"/>
                        <a:lumOff val="60000"/>
                      </a:schemeClr>
                    </a:solidFill>
                  </a:tcPr>
                </a:tc>
                <a:tc>
                  <a:txBody>
                    <a:bodyPr/>
                    <a:lstStyle/>
                    <a:p>
                      <a:pPr algn="r" fontAlgn="b"/>
                      <a:r>
                        <a:rPr lang="en-US" sz="1000" b="1" i="0" u="none" strike="noStrike" dirty="0">
                          <a:solidFill>
                            <a:srgbClr val="000000"/>
                          </a:solidFill>
                          <a:effectLst/>
                          <a:latin typeface="Calibri" panose="020F0502020204030204" pitchFamily="34" charset="0"/>
                        </a:rPr>
                        <a:t>551756</a:t>
                      </a:r>
                    </a:p>
                  </a:txBody>
                  <a:tcPr marL="7620" marR="7620" marT="7620" marB="0" anchor="b">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854629600"/>
                  </a:ext>
                </a:extLst>
              </a:tr>
              <a:tr h="398218">
                <a:tc>
                  <a:txBody>
                    <a:bodyPr/>
                    <a:lstStyle/>
                    <a:p>
                      <a:pPr algn="l" fontAlgn="b"/>
                      <a:r>
                        <a:rPr lang="en-US" sz="1000" b="1" i="0" u="none" strike="noStrike" dirty="0">
                          <a:solidFill>
                            <a:srgbClr val="000000"/>
                          </a:solidFill>
                          <a:effectLst/>
                          <a:latin typeface="Calibri" panose="020F0502020204030204" pitchFamily="34" charset="0"/>
                        </a:rPr>
                        <a:t>ESERO</a:t>
                      </a:r>
                    </a:p>
                  </a:txBody>
                  <a:tcPr marL="7620" marR="7620" marT="7620" marB="0" anchor="b">
                    <a:lnL>
                      <a:noFill/>
                    </a:lnL>
                    <a:lnR>
                      <a:noFill/>
                    </a:lnR>
                    <a:lnT>
                      <a:noFill/>
                    </a:lnT>
                    <a:lnB>
                      <a:noFill/>
                    </a:lnB>
                    <a:solidFill>
                      <a:schemeClr val="accent5">
                        <a:lumMod val="40000"/>
                        <a:lumOff val="60000"/>
                      </a:schemeClr>
                    </a:solidFill>
                  </a:tcPr>
                </a:tc>
                <a:tc>
                  <a:txBody>
                    <a:bodyPr/>
                    <a:lstStyle/>
                    <a:p>
                      <a:pPr algn="r" fontAlgn="b"/>
                      <a:r>
                        <a:rPr lang="en-US" sz="1000" b="1" i="0" u="none" strike="noStrike" dirty="0">
                          <a:solidFill>
                            <a:srgbClr val="000000"/>
                          </a:solidFill>
                          <a:effectLst/>
                          <a:latin typeface="Calibri" panose="020F0502020204030204" pitchFamily="34" charset="0"/>
                        </a:rPr>
                        <a:t>60006</a:t>
                      </a:r>
                    </a:p>
                  </a:txBody>
                  <a:tcPr marL="7620" marR="7620" marT="7620" marB="0" anchor="b">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848028208"/>
                  </a:ext>
                </a:extLst>
              </a:tr>
              <a:tr h="398218">
                <a:tc>
                  <a:txBody>
                    <a:bodyPr/>
                    <a:lstStyle/>
                    <a:p>
                      <a:pPr algn="l" fontAlgn="b"/>
                      <a:r>
                        <a:rPr lang="en-US" sz="1000" b="1" i="0" u="none" strike="noStrike" dirty="0">
                          <a:solidFill>
                            <a:srgbClr val="000000"/>
                          </a:solidFill>
                          <a:effectLst/>
                          <a:latin typeface="Calibri" panose="020F0502020204030204" pitchFamily="34" charset="0"/>
                        </a:rPr>
                        <a:t>SERO</a:t>
                      </a:r>
                    </a:p>
                  </a:txBody>
                  <a:tcPr marL="7620" marR="7620" marT="7620" marB="0" anchor="b">
                    <a:lnL>
                      <a:noFill/>
                    </a:lnL>
                    <a:lnR>
                      <a:noFill/>
                    </a:lnR>
                    <a:lnT>
                      <a:noFill/>
                    </a:lnT>
                    <a:lnB>
                      <a:noFill/>
                    </a:lnB>
                    <a:solidFill>
                      <a:schemeClr val="accent5">
                        <a:lumMod val="40000"/>
                        <a:lumOff val="60000"/>
                      </a:schemeClr>
                    </a:solidFill>
                  </a:tcPr>
                </a:tc>
                <a:tc>
                  <a:txBody>
                    <a:bodyPr/>
                    <a:lstStyle/>
                    <a:p>
                      <a:pPr algn="r" fontAlgn="b"/>
                      <a:r>
                        <a:rPr lang="en-US" sz="1000" b="1" i="0" u="none" strike="noStrike" dirty="0">
                          <a:solidFill>
                            <a:srgbClr val="000000"/>
                          </a:solidFill>
                          <a:effectLst/>
                          <a:latin typeface="Calibri" panose="020F0502020204030204" pitchFamily="34" charset="0"/>
                        </a:rPr>
                        <a:t>776</a:t>
                      </a:r>
                    </a:p>
                  </a:txBody>
                  <a:tcPr marL="7620" marR="7620" marT="7620" marB="0" anchor="b">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1525181699"/>
                  </a:ext>
                </a:extLst>
              </a:tr>
              <a:tr h="398218">
                <a:tc>
                  <a:txBody>
                    <a:bodyPr/>
                    <a:lstStyle/>
                    <a:p>
                      <a:pPr algn="l" fontAlgn="b"/>
                      <a:r>
                        <a:rPr lang="en-US" sz="1000" b="1" i="0" u="none" strike="noStrike" dirty="0">
                          <a:solidFill>
                            <a:srgbClr val="000000"/>
                          </a:solidFill>
                          <a:effectLst/>
                          <a:latin typeface="Calibri" panose="020F0502020204030204" pitchFamily="34" charset="0"/>
                        </a:rPr>
                        <a:t>Warning</a:t>
                      </a:r>
                    </a:p>
                  </a:txBody>
                  <a:tcPr marL="7620" marR="7620" marT="7620" marB="0" anchor="b">
                    <a:lnL>
                      <a:noFill/>
                    </a:lnL>
                    <a:lnR>
                      <a:noFill/>
                    </a:lnR>
                    <a:lnT>
                      <a:noFill/>
                    </a:lnT>
                    <a:lnB>
                      <a:noFill/>
                    </a:lnB>
                    <a:solidFill>
                      <a:schemeClr val="accent5">
                        <a:lumMod val="40000"/>
                        <a:lumOff val="60000"/>
                      </a:schemeClr>
                    </a:solidFill>
                  </a:tcPr>
                </a:tc>
                <a:tc>
                  <a:txBody>
                    <a:bodyPr/>
                    <a:lstStyle/>
                    <a:p>
                      <a:pPr algn="r" fontAlgn="b"/>
                      <a:r>
                        <a:rPr lang="en-US" sz="1000" b="1" i="0" u="none" strike="noStrike" dirty="0">
                          <a:solidFill>
                            <a:srgbClr val="000000"/>
                          </a:solidFill>
                          <a:effectLst/>
                          <a:latin typeface="Calibri" panose="020F0502020204030204" pitchFamily="34" charset="0"/>
                        </a:rPr>
                        <a:t>590563</a:t>
                      </a:r>
                    </a:p>
                  </a:txBody>
                  <a:tcPr marL="7620" marR="7620" marT="7620" marB="0" anchor="b">
                    <a:lnL>
                      <a:noFill/>
                    </a:lnL>
                    <a:lnR>
                      <a:noFill/>
                    </a:lnR>
                    <a:lnT>
                      <a:noFill/>
                    </a:lnT>
                    <a:lnB>
                      <a:noFill/>
                    </a:lnB>
                    <a:solidFill>
                      <a:schemeClr val="accent5">
                        <a:lumMod val="40000"/>
                        <a:lumOff val="60000"/>
                      </a:schemeClr>
                    </a:solidFill>
                  </a:tcPr>
                </a:tc>
                <a:extLst>
                  <a:ext uri="{0D108BD9-81ED-4DB2-BD59-A6C34878D82A}">
                    <a16:rowId xmlns:a16="http://schemas.microsoft.com/office/drawing/2014/main" val="3558937814"/>
                  </a:ext>
                </a:extLst>
              </a:tr>
            </a:tbl>
          </a:graphicData>
        </a:graphic>
      </p:graphicFrame>
      <p:sp>
        <p:nvSpPr>
          <p:cNvPr id="8" name="Rectangle 7">
            <a:extLst>
              <a:ext uri="{FF2B5EF4-FFF2-40B4-BE49-F238E27FC236}">
                <a16:creationId xmlns:a16="http://schemas.microsoft.com/office/drawing/2014/main" id="{BA12FF32-13F9-4190-ACD2-C8FB058938DB}"/>
              </a:ext>
            </a:extLst>
          </p:cNvPr>
          <p:cNvSpPr/>
          <p:nvPr/>
        </p:nvSpPr>
        <p:spPr>
          <a:xfrm>
            <a:off x="4875733" y="5333432"/>
            <a:ext cx="2417778" cy="565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Table 5 – Number of personal injury in cities</a:t>
            </a:r>
          </a:p>
        </p:txBody>
      </p:sp>
    </p:spTree>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1372</TotalTime>
  <Words>1434</Words>
  <Application>Microsoft Office PowerPoint</Application>
  <PresentationFormat>Custom</PresentationFormat>
  <Paragraphs>234</Paragraphs>
  <Slides>29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Arial</vt:lpstr>
      <vt:lpstr>Arial Black</vt:lpstr>
      <vt:lpstr>Cabin</vt:lpstr>
      <vt:lpstr>Calibri</vt:lpstr>
      <vt:lpstr>Century Gothic</vt:lpstr>
      <vt:lpstr>Gill Sans MT</vt:lpstr>
      <vt:lpstr>Noto Sans Symbols</vt:lpstr>
      <vt:lpstr>Open Sans</vt:lpstr>
      <vt:lpstr>Times New Roman</vt:lpstr>
      <vt:lpstr>Wingdings</vt:lpstr>
      <vt:lpstr>Wingdings 2</vt:lpstr>
      <vt:lpstr>Dividend</vt:lpstr>
      <vt:lpstr>DATA VISUALIZATION  Traffic violation in Maryland</vt:lpstr>
      <vt:lpstr>INTRODUCTION</vt:lpstr>
      <vt:lpstr>Data source </vt:lpstr>
      <vt:lpstr>ISSUES RELATED to TRAFFIC violation</vt:lpstr>
      <vt:lpstr>RESEARCH QUESTION</vt:lpstr>
      <vt:lpstr>Sub questions:</vt:lpstr>
      <vt:lpstr>FACTORS affecting the dependent variable </vt:lpstr>
      <vt:lpstr>Statistical summary of data</vt:lpstr>
      <vt:lpstr>Statistical summary of data</vt:lpstr>
      <vt:lpstr>Vehicles involved in Traffic violation</vt:lpstr>
      <vt:lpstr>Traffic violation In cities of Maryland</vt:lpstr>
      <vt:lpstr>Most common type of traffic violation</vt:lpstr>
      <vt:lpstr> DRINKING UNDER INFLUENCE - Traffic violation LOCATIONS </vt:lpstr>
      <vt:lpstr>DUI - Daily Traffic violations USING HEATMAP</vt:lpstr>
      <vt:lpstr>Reasons of traffic ticket - DUI</vt:lpstr>
      <vt:lpstr>Reasons of traffic ticket – NO SEAT BELT</vt:lpstr>
      <vt:lpstr>Types of arrest FOR VIOLATING TRAFFIC RULES</vt:lpstr>
      <vt:lpstr>TRAFFIC VIOLATION FROM 2012 - 2018</vt:lpstr>
      <vt:lpstr>Fatalities caused due  to traffic violation</vt:lpstr>
      <vt:lpstr>Property damages caused due to traffic violation</vt:lpstr>
      <vt:lpstr>Personal injury caused due to traffic violation</vt:lpstr>
      <vt:lpstr>INJURIES AND DAMAGES MONTH WISE</vt:lpstr>
      <vt:lpstr>Fatalities in cities of Maryland</vt:lpstr>
      <vt:lpstr>PROPERTY DAMAGE IN CITIES OF MARYLAND</vt:lpstr>
      <vt:lpstr>Personal INJURY IN CITIES OF MARYLAND </vt:lpstr>
      <vt:lpstr>CONCLUSION</vt:lpstr>
      <vt:lpstr>CHALLENGES</vt:lpstr>
      <vt:lpstr>REFERENCES</vt:lpstr>
      <vt:lpstr>QUESTION AND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Traffic violation in Maryland</dc:title>
  <dc:creator>prathu kushwah</dc:creator>
  <cp:lastModifiedBy>prathu kushwah</cp:lastModifiedBy>
  <cp:revision>11</cp:revision>
  <dcterms:created xsi:type="dcterms:W3CDTF">2018-10-13T02:34:57Z</dcterms:created>
  <dcterms:modified xsi:type="dcterms:W3CDTF">2018-10-14T02:53:58Z</dcterms:modified>
</cp:coreProperties>
</file>